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2" r:id="rId16"/>
    <p:sldId id="273"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RIELLE PEREYRON" initials="MP" lastIdx="1" clrIdx="0">
    <p:extLst>
      <p:ext uri="{19B8F6BF-5375-455C-9EA6-DF929625EA0E}">
        <p15:presenceInfo xmlns:p15="http://schemas.microsoft.com/office/powerpoint/2012/main" userId="MURIELLE PEREYR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65" autoAdjust="0"/>
    <p:restoredTop sz="94660"/>
  </p:normalViewPr>
  <p:slideViewPr>
    <p:cSldViewPr snapToGrid="0">
      <p:cViewPr varScale="1">
        <p:scale>
          <a:sx n="92" d="100"/>
          <a:sy n="92" d="100"/>
        </p:scale>
        <p:origin x="222" y="66"/>
      </p:cViewPr>
      <p:guideLst/>
    </p:cSldViewPr>
  </p:slideViewPr>
  <p:notesTextViewPr>
    <p:cViewPr>
      <p:scale>
        <a:sx n="1" d="1"/>
        <a:sy n="1" d="1"/>
      </p:scale>
      <p:origin x="0" y="0"/>
    </p:cViewPr>
  </p:notesTextViewPr>
  <p:sorterViewPr>
    <p:cViewPr>
      <p:scale>
        <a:sx n="100" d="100"/>
        <a:sy n="100" d="100"/>
      </p:scale>
      <p:origin x="0" y="-2946"/>
    </p:cViewPr>
  </p:sorterViewPr>
  <p:notesViewPr>
    <p:cSldViewPr snapToGrid="0">
      <p:cViewPr>
        <p:scale>
          <a:sx n="100" d="100"/>
          <a:sy n="100" d="100"/>
        </p:scale>
        <p:origin x="2592" y="-7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9379A-C971-4F89-B15A-13946F3C0CC6}" type="datetimeFigureOut">
              <a:rPr lang="fr-FR" smtClean="0"/>
              <a:t>03/07/2018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084334-23C0-4C74-AD98-88E25229F021}" type="slidenum">
              <a:rPr lang="fr-FR" smtClean="0"/>
              <a:t>‹N°›</a:t>
            </a:fld>
            <a:endParaRPr lang="fr-FR"/>
          </a:p>
        </p:txBody>
      </p:sp>
    </p:spTree>
    <p:extLst>
      <p:ext uri="{BB962C8B-B14F-4D97-AF65-F5344CB8AC3E}">
        <p14:creationId xmlns:p14="http://schemas.microsoft.com/office/powerpoint/2010/main" val="1997947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5084334-23C0-4C74-AD98-88E25229F021}" type="slidenum">
              <a:rPr lang="fr-FR" smtClean="0"/>
              <a:t>1</a:t>
            </a:fld>
            <a:endParaRPr lang="fr-FR"/>
          </a:p>
        </p:txBody>
      </p:sp>
    </p:spTree>
    <p:extLst>
      <p:ext uri="{BB962C8B-B14F-4D97-AF65-F5344CB8AC3E}">
        <p14:creationId xmlns:p14="http://schemas.microsoft.com/office/powerpoint/2010/main" val="2258868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E5084334-23C0-4C74-AD98-88E25229F021}" type="slidenum">
              <a:rPr lang="fr-FR" smtClean="0"/>
              <a:t>10</a:t>
            </a:fld>
            <a:endParaRPr lang="fr-FR"/>
          </a:p>
        </p:txBody>
      </p:sp>
      <p:sp>
        <p:nvSpPr>
          <p:cNvPr id="3" name="Espace réservé des commentaires 2"/>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2482518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E5084334-23C0-4C74-AD98-88E25229F021}" type="slidenum">
              <a:rPr lang="fr-FR" smtClean="0"/>
              <a:t>11</a:t>
            </a:fld>
            <a:endParaRPr lang="fr-FR"/>
          </a:p>
        </p:txBody>
      </p:sp>
      <p:sp>
        <p:nvSpPr>
          <p:cNvPr id="3" name="Espace réservé des commentaires 2"/>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4142452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E5084334-23C0-4C74-AD98-88E25229F021}" type="slidenum">
              <a:rPr lang="fr-FR" smtClean="0"/>
              <a:t>12</a:t>
            </a:fld>
            <a:endParaRPr lang="fr-FR"/>
          </a:p>
        </p:txBody>
      </p:sp>
      <p:sp>
        <p:nvSpPr>
          <p:cNvPr id="3" name="Espace réservé des commentaires 2"/>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1456545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E5084334-23C0-4C74-AD98-88E25229F021}" type="slidenum">
              <a:rPr lang="fr-FR" smtClean="0"/>
              <a:t>13</a:t>
            </a:fld>
            <a:endParaRPr lang="fr-FR"/>
          </a:p>
        </p:txBody>
      </p:sp>
      <p:sp>
        <p:nvSpPr>
          <p:cNvPr id="3" name="Espace réservé des commentaires 2"/>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1536976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E5084334-23C0-4C74-AD98-88E25229F021}" type="slidenum">
              <a:rPr lang="fr-FR" smtClean="0"/>
              <a:t>14</a:t>
            </a:fld>
            <a:endParaRPr lang="fr-FR"/>
          </a:p>
        </p:txBody>
      </p:sp>
      <p:sp>
        <p:nvSpPr>
          <p:cNvPr id="3" name="Espace réservé des commentaires 2"/>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1098372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E5084334-23C0-4C74-AD98-88E25229F021}" type="slidenum">
              <a:rPr lang="fr-FR" smtClean="0"/>
              <a:t>15</a:t>
            </a:fld>
            <a:endParaRPr lang="fr-FR"/>
          </a:p>
        </p:txBody>
      </p:sp>
      <p:sp>
        <p:nvSpPr>
          <p:cNvPr id="3" name="Espace réservé des commentaires 2"/>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3517385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E5084334-23C0-4C74-AD98-88E25229F021}" type="slidenum">
              <a:rPr lang="fr-FR" smtClean="0"/>
              <a:t>16</a:t>
            </a:fld>
            <a:endParaRPr lang="fr-FR"/>
          </a:p>
        </p:txBody>
      </p:sp>
      <p:sp>
        <p:nvSpPr>
          <p:cNvPr id="3" name="Espace réservé des commentaires 2"/>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1236538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E5084334-23C0-4C74-AD98-88E25229F021}" type="slidenum">
              <a:rPr lang="fr-FR" smtClean="0"/>
              <a:t>17</a:t>
            </a:fld>
            <a:endParaRPr lang="fr-FR"/>
          </a:p>
        </p:txBody>
      </p:sp>
      <p:sp>
        <p:nvSpPr>
          <p:cNvPr id="3" name="Espace réservé des commentaires 2"/>
          <p:cNvSpPr>
            <a:spLocks noGrp="1"/>
          </p:cNvSpPr>
          <p:nvPr>
            <p:ph type="body" sz="quarter" idx="11"/>
          </p:nvPr>
        </p:nvSpPr>
        <p:spPr/>
        <p:txBody>
          <a:bodyPr/>
          <a:lstStyle/>
          <a:p>
            <a:endParaRPr lang="fr-FR" dirty="0"/>
          </a:p>
        </p:txBody>
      </p:sp>
    </p:spTree>
    <p:extLst>
      <p:ext uri="{BB962C8B-B14F-4D97-AF65-F5344CB8AC3E}">
        <p14:creationId xmlns:p14="http://schemas.microsoft.com/office/powerpoint/2010/main" val="940871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E5084334-23C0-4C74-AD98-88E25229F021}" type="slidenum">
              <a:rPr lang="fr-FR" smtClean="0"/>
              <a:t>2</a:t>
            </a:fld>
            <a:endParaRPr lang="fr-FR"/>
          </a:p>
        </p:txBody>
      </p:sp>
      <p:sp>
        <p:nvSpPr>
          <p:cNvPr id="5" name="Espace réservé des commentaires 4"/>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4048209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E5084334-23C0-4C74-AD98-88E25229F021}" type="slidenum">
              <a:rPr lang="fr-FR" smtClean="0"/>
              <a:t>3</a:t>
            </a:fld>
            <a:endParaRPr lang="fr-FR"/>
          </a:p>
        </p:txBody>
      </p:sp>
      <p:sp>
        <p:nvSpPr>
          <p:cNvPr id="5" name="Espace réservé des commentaires 4"/>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4270221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E5084334-23C0-4C74-AD98-88E25229F021}" type="slidenum">
              <a:rPr lang="fr-FR" smtClean="0"/>
              <a:t>4</a:t>
            </a:fld>
            <a:endParaRPr lang="fr-FR"/>
          </a:p>
        </p:txBody>
      </p:sp>
      <p:sp>
        <p:nvSpPr>
          <p:cNvPr id="5" name="Espace réservé des commentaires 4"/>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3005222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E5084334-23C0-4C74-AD98-88E25229F021}" type="slidenum">
              <a:rPr lang="fr-FR" smtClean="0"/>
              <a:t>5</a:t>
            </a:fld>
            <a:endParaRPr lang="fr-FR"/>
          </a:p>
        </p:txBody>
      </p:sp>
      <p:sp>
        <p:nvSpPr>
          <p:cNvPr id="3" name="Espace réservé des commentaires 2"/>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201080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E5084334-23C0-4C74-AD98-88E25229F021}" type="slidenum">
              <a:rPr lang="fr-FR" smtClean="0"/>
              <a:t>6</a:t>
            </a:fld>
            <a:endParaRPr lang="fr-FR"/>
          </a:p>
        </p:txBody>
      </p:sp>
      <p:sp>
        <p:nvSpPr>
          <p:cNvPr id="3" name="Espace réservé des commentaires 2"/>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4103958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E5084334-23C0-4C74-AD98-88E25229F021}" type="slidenum">
              <a:rPr lang="fr-FR" smtClean="0"/>
              <a:t>7</a:t>
            </a:fld>
            <a:endParaRPr lang="fr-FR"/>
          </a:p>
        </p:txBody>
      </p:sp>
      <p:sp>
        <p:nvSpPr>
          <p:cNvPr id="3" name="Espace réservé des commentaires 2"/>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513863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E5084334-23C0-4C74-AD98-88E25229F021}" type="slidenum">
              <a:rPr lang="fr-FR" smtClean="0"/>
              <a:t>8</a:t>
            </a:fld>
            <a:endParaRPr lang="fr-FR"/>
          </a:p>
        </p:txBody>
      </p:sp>
      <p:sp>
        <p:nvSpPr>
          <p:cNvPr id="3" name="Espace réservé des commentaires 2"/>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4106367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E5084334-23C0-4C74-AD98-88E25229F021}" type="slidenum">
              <a:rPr lang="fr-FR" smtClean="0"/>
              <a:t>9</a:t>
            </a:fld>
            <a:endParaRPr lang="fr-FR"/>
          </a:p>
        </p:txBody>
      </p:sp>
      <p:sp>
        <p:nvSpPr>
          <p:cNvPr id="3" name="Espace réservé des commentaires 2"/>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2437695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smtClean="0"/>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7/3/2018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7/3/2018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7/3/2018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7/3/2018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7/3/2018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7/3/2018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smtClean="0"/>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smtClean="0"/>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7/3/2018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7/3/2018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smtClean="0"/>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7/3/2018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7/3/2018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7/3/2018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534886" y="421537"/>
            <a:ext cx="7933315" cy="994062"/>
          </a:xfrm>
        </p:spPr>
        <p:txBody>
          <a:bodyPr/>
          <a:lstStyle/>
          <a:p>
            <a:r>
              <a:rPr lang="fr-FR" b="1" dirty="0" smtClean="0"/>
              <a:t>POUR LE PROGRES SOCIAL</a:t>
            </a:r>
            <a:endParaRPr lang="fr-FR" b="1" dirty="0"/>
          </a:p>
        </p:txBody>
      </p:sp>
      <p:sp>
        <p:nvSpPr>
          <p:cNvPr id="3" name="Sous-titre 2"/>
          <p:cNvSpPr>
            <a:spLocks noGrp="1"/>
          </p:cNvSpPr>
          <p:nvPr>
            <p:ph type="subTitle" idx="1"/>
          </p:nvPr>
        </p:nvSpPr>
        <p:spPr>
          <a:xfrm>
            <a:off x="189907" y="1685109"/>
            <a:ext cx="11897590" cy="3939935"/>
          </a:xfrm>
        </p:spPr>
        <p:txBody>
          <a:bodyPr>
            <a:noAutofit/>
          </a:bodyPr>
          <a:lstStyle/>
          <a:p>
            <a:r>
              <a:rPr lang="fr-FR" sz="4000" b="1" dirty="0" smtClean="0">
                <a:solidFill>
                  <a:srgbClr val="FF0000"/>
                </a:solidFill>
              </a:rPr>
              <a:t>POUR LA CONQUETE DE LA </a:t>
            </a:r>
            <a:r>
              <a:rPr lang="fr-FR" sz="6600" b="1" dirty="0" smtClean="0">
                <a:solidFill>
                  <a:srgbClr val="FF0000"/>
                </a:solidFill>
              </a:rPr>
              <a:t>S</a:t>
            </a:r>
            <a:r>
              <a:rPr lang="fr-FR" sz="4400" b="1" dirty="0" smtClean="0">
                <a:solidFill>
                  <a:srgbClr val="FF0000"/>
                </a:solidFill>
              </a:rPr>
              <a:t>ECURITE </a:t>
            </a:r>
            <a:r>
              <a:rPr lang="fr-FR" sz="6600" b="1" dirty="0" smtClean="0">
                <a:solidFill>
                  <a:srgbClr val="FF0000"/>
                </a:solidFill>
              </a:rPr>
              <a:t>S</a:t>
            </a:r>
            <a:r>
              <a:rPr lang="fr-FR" sz="4400" b="1" dirty="0" smtClean="0">
                <a:solidFill>
                  <a:srgbClr val="FF0000"/>
                </a:solidFill>
              </a:rPr>
              <a:t>OCIALE </a:t>
            </a:r>
          </a:p>
          <a:p>
            <a:r>
              <a:rPr lang="fr-FR" sz="4400" b="1" dirty="0" smtClean="0">
                <a:solidFill>
                  <a:srgbClr val="FF0000"/>
                </a:solidFill>
              </a:rPr>
              <a:t>COMME PILIER </a:t>
            </a:r>
          </a:p>
          <a:p>
            <a:r>
              <a:rPr lang="fr-FR" sz="4000" b="1" dirty="0" smtClean="0">
                <a:solidFill>
                  <a:srgbClr val="FF0000"/>
                </a:solidFill>
              </a:rPr>
              <a:t>DE LA </a:t>
            </a:r>
            <a:r>
              <a:rPr lang="fr-FR" sz="6600" b="1" dirty="0" smtClean="0">
                <a:solidFill>
                  <a:srgbClr val="FF0000"/>
                </a:solidFill>
              </a:rPr>
              <a:t>P</a:t>
            </a:r>
            <a:r>
              <a:rPr lang="fr-FR" sz="4400" b="1" dirty="0" smtClean="0">
                <a:solidFill>
                  <a:srgbClr val="FF0000"/>
                </a:solidFill>
              </a:rPr>
              <a:t>ROTECTION </a:t>
            </a:r>
            <a:r>
              <a:rPr lang="fr-FR" sz="6600" b="1" dirty="0" smtClean="0">
                <a:solidFill>
                  <a:srgbClr val="FF0000"/>
                </a:solidFill>
              </a:rPr>
              <a:t>S</a:t>
            </a:r>
            <a:r>
              <a:rPr lang="fr-FR" sz="4400" b="1" dirty="0" smtClean="0">
                <a:solidFill>
                  <a:srgbClr val="FF0000"/>
                </a:solidFill>
              </a:rPr>
              <a:t>OCIALE</a:t>
            </a:r>
            <a:endParaRPr lang="fr-FR" sz="4400" b="1" dirty="0">
              <a:solidFill>
                <a:srgbClr val="FF0000"/>
              </a:solidFill>
            </a:endParaRPr>
          </a:p>
        </p:txBody>
      </p:sp>
      <p:pic>
        <p:nvPicPr>
          <p:cNvPr id="11" name="Image 10"/>
          <p:cNvPicPr>
            <a:picLocks noChangeAspect="1"/>
          </p:cNvPicPr>
          <p:nvPr/>
        </p:nvPicPr>
        <p:blipFill>
          <a:blip r:embed="rId3">
            <a:clrChange>
              <a:clrFrom>
                <a:srgbClr val="FFFEF6"/>
              </a:clrFrom>
              <a:clrTo>
                <a:srgbClr val="FFFEF6">
                  <a:alpha val="0"/>
                </a:srgbClr>
              </a:clrTo>
            </a:clrChange>
            <a:extLst>
              <a:ext uri="{28A0092B-C50C-407E-A947-70E740481C1C}">
                <a14:useLocalDpi xmlns:a14="http://schemas.microsoft.com/office/drawing/2010/main" val="0"/>
              </a:ext>
            </a:extLst>
          </a:blip>
          <a:stretch>
            <a:fillRect/>
          </a:stretch>
        </p:blipFill>
        <p:spPr>
          <a:xfrm>
            <a:off x="11169463" y="5900928"/>
            <a:ext cx="1011246" cy="957072"/>
          </a:xfrm>
          <a:prstGeom prst="rect">
            <a:avLst/>
          </a:prstGeom>
        </p:spPr>
      </p:pic>
      <p:pic>
        <p:nvPicPr>
          <p:cNvPr id="4" name="Image 3"/>
          <p:cNvPicPr>
            <a:picLocks noChangeAspect="1"/>
          </p:cNvPicPr>
          <p:nvPr/>
        </p:nvPicPr>
        <p:blipFill>
          <a:blip r:embed="rId4"/>
          <a:stretch>
            <a:fillRect/>
          </a:stretch>
        </p:blipFill>
        <p:spPr>
          <a:xfrm>
            <a:off x="414890" y="3122157"/>
            <a:ext cx="1884173" cy="2887509"/>
          </a:xfrm>
          <a:prstGeom prst="rect">
            <a:avLst/>
          </a:prstGeom>
        </p:spPr>
      </p:pic>
    </p:spTree>
    <p:extLst>
      <p:ext uri="{BB962C8B-B14F-4D97-AF65-F5344CB8AC3E}">
        <p14:creationId xmlns:p14="http://schemas.microsoft.com/office/powerpoint/2010/main" val="714411472"/>
      </p:ext>
    </p:extLst>
  </p:cSld>
  <p:clrMapOvr>
    <a:masterClrMapping/>
  </p:clrMapOvr>
  <mc:AlternateContent xmlns:mc="http://schemas.openxmlformats.org/markup-compatibility/2006" xmlns:p14="http://schemas.microsoft.com/office/powerpoint/2010/main">
    <mc:Choice Requires="p14">
      <p:transition spd="slow" p14:dur="2000" advTm="15898"/>
    </mc:Choice>
    <mc:Fallback xmlns="">
      <p:transition spd="slow" advTm="1589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463" y="5900928"/>
            <a:ext cx="1011246" cy="957072"/>
          </a:xfrm>
          <a:prstGeom prst="rect">
            <a:avLst/>
          </a:prstGeom>
        </p:spPr>
      </p:pic>
      <p:sp>
        <p:nvSpPr>
          <p:cNvPr id="8" name="Sous-titre 7"/>
          <p:cNvSpPr>
            <a:spLocks noGrp="1"/>
          </p:cNvSpPr>
          <p:nvPr>
            <p:ph type="subTitle" idx="1"/>
          </p:nvPr>
        </p:nvSpPr>
        <p:spPr>
          <a:xfrm>
            <a:off x="966355" y="563698"/>
            <a:ext cx="10370253" cy="743863"/>
          </a:xfrm>
        </p:spPr>
        <p:txBody>
          <a:bodyPr>
            <a:noAutofit/>
          </a:bodyPr>
          <a:lstStyle/>
          <a:p>
            <a:r>
              <a:rPr lang="fr-FR" sz="2800" b="1" dirty="0" smtClean="0">
                <a:solidFill>
                  <a:schemeClr val="tx1"/>
                </a:solidFill>
                <a:latin typeface="Arial" panose="020B0604020202020204" pitchFamily="34" charset="0"/>
                <a:cs typeface="Arial" panose="020B0604020202020204" pitchFamily="34" charset="0"/>
              </a:rPr>
              <a:t>Des </a:t>
            </a:r>
            <a:r>
              <a:rPr lang="fr-FR" sz="2800" b="1" dirty="0" err="1" smtClean="0">
                <a:solidFill>
                  <a:schemeClr val="tx1"/>
                </a:solidFill>
                <a:latin typeface="Arial" panose="020B0604020202020204" pitchFamily="34" charset="0"/>
                <a:cs typeface="Arial" panose="020B0604020202020204" pitchFamily="34" charset="0"/>
              </a:rPr>
              <a:t>consequences</a:t>
            </a:r>
            <a:r>
              <a:rPr lang="fr-FR" sz="2800" b="1" dirty="0" smtClean="0">
                <a:solidFill>
                  <a:schemeClr val="tx1"/>
                </a:solidFill>
                <a:latin typeface="Arial" panose="020B0604020202020204" pitchFamily="34" charset="0"/>
                <a:cs typeface="Arial" panose="020B0604020202020204" pitchFamily="34" charset="0"/>
              </a:rPr>
              <a:t> directes pour la population</a:t>
            </a:r>
            <a:endParaRPr lang="fr-FR" sz="1800" b="1" dirty="0" smtClean="0">
              <a:solidFill>
                <a:schemeClr val="tx1"/>
              </a:solidFill>
              <a:latin typeface="Arial" panose="020B0604020202020204" pitchFamily="34" charset="0"/>
              <a:cs typeface="Arial" panose="020B0604020202020204" pitchFamily="34" charset="0"/>
            </a:endParaRPr>
          </a:p>
        </p:txBody>
      </p:sp>
      <p:sp>
        <p:nvSpPr>
          <p:cNvPr id="2" name="ZoneTexte 1"/>
          <p:cNvSpPr txBox="1"/>
          <p:nvPr/>
        </p:nvSpPr>
        <p:spPr>
          <a:xfrm>
            <a:off x="1903998" y="1955725"/>
            <a:ext cx="6670964" cy="461665"/>
          </a:xfrm>
          <a:prstGeom prst="rect">
            <a:avLst/>
          </a:prstGeom>
          <a:noFill/>
          <a:ln>
            <a:solidFill>
              <a:srgbClr val="FF0000"/>
            </a:solidFill>
          </a:ln>
        </p:spPr>
        <p:txBody>
          <a:bodyPr wrap="square" rtlCol="0">
            <a:spAutoFit/>
          </a:bodyPr>
          <a:lstStyle/>
          <a:p>
            <a:pPr algn="ctr"/>
            <a:r>
              <a:rPr lang="fr-FR" sz="2400" b="1" dirty="0" smtClean="0"/>
              <a:t>ACCES AUX SOINS DEGRADES à « X vitesses »</a:t>
            </a:r>
            <a:endParaRPr lang="fr-FR" sz="2400" b="1" dirty="0"/>
          </a:p>
        </p:txBody>
      </p:sp>
      <p:sp>
        <p:nvSpPr>
          <p:cNvPr id="3" name="ZoneTexte 2"/>
          <p:cNvSpPr txBox="1"/>
          <p:nvPr/>
        </p:nvSpPr>
        <p:spPr>
          <a:xfrm>
            <a:off x="2571813" y="3436261"/>
            <a:ext cx="7159336" cy="461665"/>
          </a:xfrm>
          <a:prstGeom prst="rect">
            <a:avLst/>
          </a:prstGeom>
          <a:noFill/>
          <a:ln>
            <a:solidFill>
              <a:srgbClr val="FF0000"/>
            </a:solidFill>
          </a:ln>
        </p:spPr>
        <p:txBody>
          <a:bodyPr wrap="square" rtlCol="0">
            <a:spAutoFit/>
          </a:bodyPr>
          <a:lstStyle/>
          <a:p>
            <a:pPr algn="ctr"/>
            <a:r>
              <a:rPr lang="fr-FR" sz="2400" b="1" dirty="0" smtClean="0"/>
              <a:t>POLITIQUE FAMILIALE EN BERNE</a:t>
            </a:r>
            <a:endParaRPr lang="fr-FR" sz="2400" b="1" dirty="0"/>
          </a:p>
        </p:txBody>
      </p:sp>
      <p:sp>
        <p:nvSpPr>
          <p:cNvPr id="4" name="ZoneTexte 3"/>
          <p:cNvSpPr txBox="1"/>
          <p:nvPr/>
        </p:nvSpPr>
        <p:spPr>
          <a:xfrm>
            <a:off x="1903998" y="5004965"/>
            <a:ext cx="8318368" cy="830997"/>
          </a:xfrm>
          <a:prstGeom prst="rect">
            <a:avLst/>
          </a:prstGeom>
          <a:noFill/>
          <a:ln>
            <a:solidFill>
              <a:srgbClr val="FF0000"/>
            </a:solidFill>
          </a:ln>
        </p:spPr>
        <p:txBody>
          <a:bodyPr wrap="square" rtlCol="0">
            <a:spAutoFit/>
          </a:bodyPr>
          <a:lstStyle/>
          <a:p>
            <a:pPr algn="ctr"/>
            <a:r>
              <a:rPr lang="fr-FR" sz="2400" b="1" dirty="0" smtClean="0"/>
              <a:t>REVENUS DE SUBSTITUTION EN PAUPERISATION (Indemnités journalières – Retraites - Allocations Chômage)</a:t>
            </a:r>
            <a:endParaRPr lang="fr-FR" sz="2400" b="1" dirty="0"/>
          </a:p>
        </p:txBody>
      </p:sp>
      <p:sp>
        <p:nvSpPr>
          <p:cNvPr id="6" name="Flèche à angle droit 5"/>
          <p:cNvSpPr/>
          <p:nvPr/>
        </p:nvSpPr>
        <p:spPr>
          <a:xfrm rot="5400000">
            <a:off x="769036" y="1684799"/>
            <a:ext cx="624403" cy="786993"/>
          </a:xfrm>
          <a:prstGeom prst="bentUpArrow">
            <a:avLst>
              <a:gd name="adj1" fmla="val 18220"/>
              <a:gd name="adj2" fmla="val 21862"/>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4"/>
          <a:stretch>
            <a:fillRect/>
          </a:stretch>
        </p:blipFill>
        <p:spPr>
          <a:xfrm>
            <a:off x="1452178" y="3245597"/>
            <a:ext cx="810838" cy="652329"/>
          </a:xfrm>
          <a:prstGeom prst="rect">
            <a:avLst/>
          </a:prstGeom>
        </p:spPr>
      </p:pic>
      <p:pic>
        <p:nvPicPr>
          <p:cNvPr id="9" name="Image 8"/>
          <p:cNvPicPr>
            <a:picLocks noChangeAspect="1"/>
          </p:cNvPicPr>
          <p:nvPr/>
        </p:nvPicPr>
        <p:blipFill>
          <a:blip r:embed="rId4"/>
          <a:stretch>
            <a:fillRect/>
          </a:stretch>
        </p:blipFill>
        <p:spPr>
          <a:xfrm>
            <a:off x="687741" y="5061031"/>
            <a:ext cx="810838" cy="652329"/>
          </a:xfrm>
          <a:prstGeom prst="rect">
            <a:avLst/>
          </a:prstGeom>
        </p:spPr>
      </p:pic>
    </p:spTree>
    <p:extLst>
      <p:ext uri="{BB962C8B-B14F-4D97-AF65-F5344CB8AC3E}">
        <p14:creationId xmlns:p14="http://schemas.microsoft.com/office/powerpoint/2010/main" val="279724206"/>
      </p:ext>
    </p:extLst>
  </p:cSld>
  <p:clrMapOvr>
    <a:masterClrMapping/>
  </p:clrMapOvr>
  <mc:AlternateContent xmlns:mc="http://schemas.openxmlformats.org/markup-compatibility/2006" xmlns:p14="http://schemas.microsoft.com/office/powerpoint/2010/main">
    <mc:Choice Requires="p14">
      <p:transition spd="slow" p14:dur="2000" advTm="21051"/>
    </mc:Choice>
    <mc:Fallback xmlns="">
      <p:transition spd="slow" advTm="2105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463" y="5900928"/>
            <a:ext cx="1011246" cy="957072"/>
          </a:xfrm>
          <a:prstGeom prst="rect">
            <a:avLst/>
          </a:prstGeom>
        </p:spPr>
      </p:pic>
      <p:sp>
        <p:nvSpPr>
          <p:cNvPr id="8" name="Sous-titre 7"/>
          <p:cNvSpPr>
            <a:spLocks noGrp="1"/>
          </p:cNvSpPr>
          <p:nvPr>
            <p:ph type="subTitle" idx="1"/>
          </p:nvPr>
        </p:nvSpPr>
        <p:spPr>
          <a:xfrm>
            <a:off x="77931" y="134280"/>
            <a:ext cx="11918371" cy="1394074"/>
          </a:xfrm>
        </p:spPr>
        <p:txBody>
          <a:bodyPr>
            <a:noAutofit/>
          </a:bodyPr>
          <a:lstStyle/>
          <a:p>
            <a:r>
              <a:rPr lang="fr-FR" sz="3200" b="1" dirty="0" smtClean="0">
                <a:solidFill>
                  <a:srgbClr val="FF0000"/>
                </a:solidFill>
                <a:latin typeface="Arial" panose="020B0604020202020204" pitchFamily="34" charset="0"/>
                <a:cs typeface="Arial" panose="020B0604020202020204" pitchFamily="34" charset="0"/>
              </a:rPr>
              <a:t>Ces restrictions continuelles entraînent pour la population</a:t>
            </a:r>
          </a:p>
        </p:txBody>
      </p:sp>
      <p:sp>
        <p:nvSpPr>
          <p:cNvPr id="2" name="ZoneTexte 1"/>
          <p:cNvSpPr txBox="1"/>
          <p:nvPr/>
        </p:nvSpPr>
        <p:spPr>
          <a:xfrm>
            <a:off x="228376" y="1550969"/>
            <a:ext cx="11617479" cy="584775"/>
          </a:xfrm>
          <a:prstGeom prst="rect">
            <a:avLst/>
          </a:prstGeom>
          <a:noFill/>
          <a:ln>
            <a:solidFill>
              <a:srgbClr val="FF0000"/>
            </a:solidFill>
          </a:ln>
        </p:spPr>
        <p:txBody>
          <a:bodyPr wrap="square" rtlCol="0">
            <a:spAutoFit/>
          </a:bodyPr>
          <a:lstStyle/>
          <a:p>
            <a:r>
              <a:rPr lang="fr-FR" sz="3200" dirty="0" smtClean="0">
                <a:latin typeface="Arial Black" panose="020B0A04020102020204" pitchFamily="34" charset="0"/>
              </a:rPr>
              <a:t>Le recours aux complémentaires : Santé - Retraite</a:t>
            </a:r>
            <a:endParaRPr lang="fr-FR" sz="3200" b="1" dirty="0">
              <a:latin typeface="Arial" panose="020B0604020202020204" pitchFamily="34" charset="0"/>
              <a:cs typeface="Arial" panose="020B0604020202020204" pitchFamily="34" charset="0"/>
            </a:endParaRPr>
          </a:p>
        </p:txBody>
      </p:sp>
      <p:sp>
        <p:nvSpPr>
          <p:cNvPr id="10" name="ZoneTexte 9"/>
          <p:cNvSpPr txBox="1"/>
          <p:nvPr/>
        </p:nvSpPr>
        <p:spPr>
          <a:xfrm>
            <a:off x="5426780" y="2124316"/>
            <a:ext cx="5847185" cy="461665"/>
          </a:xfrm>
          <a:prstGeom prst="rect">
            <a:avLst/>
          </a:prstGeom>
          <a:noFill/>
          <a:ln>
            <a:solidFill>
              <a:srgbClr val="FF0000"/>
            </a:solidFill>
          </a:ln>
        </p:spPr>
        <p:txBody>
          <a:bodyPr wrap="square" rtlCol="0">
            <a:spAutoFit/>
          </a:bodyPr>
          <a:lstStyle/>
          <a:p>
            <a:r>
              <a:rPr lang="fr-FR" sz="2400" dirty="0" smtClean="0">
                <a:latin typeface="Arial Black" panose="020B0A04020102020204" pitchFamily="34" charset="0"/>
              </a:rPr>
              <a:t>Voire à des sur complémentaires</a:t>
            </a:r>
            <a:endParaRPr lang="fr-FR" b="1" dirty="0">
              <a:latin typeface="Arial" panose="020B0604020202020204" pitchFamily="34" charset="0"/>
              <a:cs typeface="Arial" panose="020B0604020202020204" pitchFamily="34" charset="0"/>
            </a:endParaRPr>
          </a:p>
        </p:txBody>
      </p:sp>
      <p:sp>
        <p:nvSpPr>
          <p:cNvPr id="12" name="ZoneTexte 11"/>
          <p:cNvSpPr txBox="1"/>
          <p:nvPr/>
        </p:nvSpPr>
        <p:spPr>
          <a:xfrm>
            <a:off x="330039" y="3005292"/>
            <a:ext cx="10193482" cy="584775"/>
          </a:xfrm>
          <a:prstGeom prst="rect">
            <a:avLst/>
          </a:prstGeom>
          <a:noFill/>
          <a:ln>
            <a:solidFill>
              <a:srgbClr val="FF0000"/>
            </a:solidFill>
          </a:ln>
        </p:spPr>
        <p:txBody>
          <a:bodyPr wrap="square" rtlCol="0">
            <a:spAutoFit/>
          </a:bodyPr>
          <a:lstStyle/>
          <a:p>
            <a:r>
              <a:rPr lang="fr-FR" sz="3200" dirty="0" smtClean="0">
                <a:latin typeface="Arial Black" panose="020B0A04020102020204" pitchFamily="34" charset="0"/>
              </a:rPr>
              <a:t>Un reste à charge de plus en plus important</a:t>
            </a:r>
            <a:endParaRPr lang="fr-FR" sz="3200" b="1" dirty="0">
              <a:latin typeface="Arial" panose="020B0604020202020204" pitchFamily="34" charset="0"/>
              <a:cs typeface="Arial" panose="020B0604020202020204" pitchFamily="34" charset="0"/>
            </a:endParaRPr>
          </a:p>
        </p:txBody>
      </p:sp>
      <p:pic>
        <p:nvPicPr>
          <p:cNvPr id="13" name="Image 12"/>
          <p:cNvPicPr>
            <a:picLocks noChangeAspect="1"/>
          </p:cNvPicPr>
          <p:nvPr/>
        </p:nvPicPr>
        <p:blipFill>
          <a:blip r:embed="rId4"/>
          <a:stretch>
            <a:fillRect/>
          </a:stretch>
        </p:blipFill>
        <p:spPr>
          <a:xfrm>
            <a:off x="5104346" y="3831939"/>
            <a:ext cx="932769" cy="823031"/>
          </a:xfrm>
          <a:prstGeom prst="rect">
            <a:avLst/>
          </a:prstGeom>
        </p:spPr>
      </p:pic>
      <p:sp>
        <p:nvSpPr>
          <p:cNvPr id="6" name="ZoneTexte 5"/>
          <p:cNvSpPr txBox="1"/>
          <p:nvPr/>
        </p:nvSpPr>
        <p:spPr>
          <a:xfrm>
            <a:off x="2619816" y="4799436"/>
            <a:ext cx="6834597" cy="830997"/>
          </a:xfrm>
          <a:prstGeom prst="rect">
            <a:avLst/>
          </a:prstGeom>
          <a:noFill/>
        </p:spPr>
        <p:txBody>
          <a:bodyPr wrap="square" rtlCol="0">
            <a:spAutoFit/>
          </a:bodyPr>
          <a:lstStyle/>
          <a:p>
            <a:pPr algn="just"/>
            <a:r>
              <a:rPr lang="fr-FR" sz="2800" b="1" dirty="0" smtClean="0">
                <a:solidFill>
                  <a:srgbClr val="FF0000"/>
                </a:solidFill>
                <a:latin typeface="Arial Rounded MT Bold" panose="020F0704030504030204" pitchFamily="34" charset="0"/>
                <a:cs typeface="Arial" panose="020B0604020202020204" pitchFamily="34" charset="0"/>
              </a:rPr>
              <a:t>VERS UN SYSTÈME INEGALITAIRE</a:t>
            </a:r>
            <a:r>
              <a:rPr lang="fr-FR" sz="2000" b="1" dirty="0" smtClean="0">
                <a:solidFill>
                  <a:srgbClr val="FF0000"/>
                </a:solidFill>
                <a:latin typeface="Arial Black" panose="020B0A04020102020204" pitchFamily="34" charset="0"/>
                <a:cs typeface="Arial" panose="020B0604020202020204" pitchFamily="34" charset="0"/>
              </a:rPr>
              <a:t>,</a:t>
            </a:r>
            <a:r>
              <a:rPr lang="fr-FR" sz="2000" b="1" dirty="0" smtClean="0">
                <a:latin typeface="Arial Black" panose="020B0A04020102020204" pitchFamily="34" charset="0"/>
                <a:cs typeface="Arial" panose="020B0604020202020204" pitchFamily="34" charset="0"/>
              </a:rPr>
              <a:t> </a:t>
            </a:r>
          </a:p>
          <a:p>
            <a:pPr algn="just"/>
            <a:r>
              <a:rPr lang="fr-FR" sz="2000" b="1" dirty="0" smtClean="0">
                <a:latin typeface="Arial Black" panose="020B0A04020102020204" pitchFamily="34" charset="0"/>
                <a:cs typeface="Arial" panose="020B0604020202020204" pitchFamily="34" charset="0"/>
              </a:rPr>
              <a:t>LOIN DU PRINCIPE « SECURITE SOCIALE » : </a:t>
            </a:r>
          </a:p>
        </p:txBody>
      </p:sp>
      <p:sp>
        <p:nvSpPr>
          <p:cNvPr id="7" name="ZoneTexte 6"/>
          <p:cNvSpPr txBox="1"/>
          <p:nvPr/>
        </p:nvSpPr>
        <p:spPr>
          <a:xfrm>
            <a:off x="-202699" y="5864339"/>
            <a:ext cx="8327795" cy="954107"/>
          </a:xfrm>
          <a:prstGeom prst="rect">
            <a:avLst/>
          </a:prstGeom>
          <a:noFill/>
        </p:spPr>
        <p:txBody>
          <a:bodyPr wrap="square" rtlCol="0">
            <a:spAutoFit/>
          </a:bodyPr>
          <a:lstStyle/>
          <a:p>
            <a:pPr algn="ctr"/>
            <a:r>
              <a:rPr lang="fr-FR" sz="2800" b="1" dirty="0">
                <a:solidFill>
                  <a:srgbClr val="FF0000"/>
                </a:solidFill>
                <a:latin typeface="Arial Black" panose="020B0A04020102020204" pitchFamily="34" charset="0"/>
                <a:cs typeface="Arial" panose="020B0604020202020204" pitchFamily="34" charset="0"/>
              </a:rPr>
              <a:t>	</a:t>
            </a:r>
            <a:r>
              <a:rPr lang="fr-FR" sz="2800" b="1" dirty="0" smtClean="0">
                <a:solidFill>
                  <a:srgbClr val="FF0000"/>
                </a:solidFill>
                <a:latin typeface="Arial Black" panose="020B0A04020102020204" pitchFamily="34" charset="0"/>
                <a:cs typeface="Arial" panose="020B0604020202020204" pitchFamily="34" charset="0"/>
              </a:rPr>
              <a:t>« ON </a:t>
            </a:r>
            <a:r>
              <a:rPr lang="fr-FR" sz="2800" b="1" dirty="0">
                <a:solidFill>
                  <a:srgbClr val="FF0000"/>
                </a:solidFill>
                <a:latin typeface="Arial Black" panose="020B0A04020102020204" pitchFamily="34" charset="0"/>
                <a:cs typeface="Arial" panose="020B0604020202020204" pitchFamily="34" charset="0"/>
              </a:rPr>
              <a:t>CONTRIBUE SELON SES MOYENS </a:t>
            </a:r>
            <a:endParaRPr lang="fr-FR" sz="2800" b="1" dirty="0" smtClean="0">
              <a:solidFill>
                <a:srgbClr val="FF0000"/>
              </a:solidFill>
              <a:latin typeface="Arial Black" panose="020B0A04020102020204" pitchFamily="34" charset="0"/>
              <a:cs typeface="Arial" panose="020B0604020202020204" pitchFamily="34" charset="0"/>
            </a:endParaRPr>
          </a:p>
          <a:p>
            <a:pPr algn="ctr"/>
            <a:r>
              <a:rPr lang="fr-FR" sz="2800" b="1" dirty="0" smtClean="0">
                <a:solidFill>
                  <a:srgbClr val="FF0000"/>
                </a:solidFill>
                <a:latin typeface="Arial Black" panose="020B0A04020102020204" pitchFamily="34" charset="0"/>
                <a:cs typeface="Arial" panose="020B0604020202020204" pitchFamily="34" charset="0"/>
              </a:rPr>
              <a:t>ET </a:t>
            </a:r>
            <a:r>
              <a:rPr lang="fr-FR" sz="2800" b="1" dirty="0">
                <a:solidFill>
                  <a:srgbClr val="FF0000"/>
                </a:solidFill>
                <a:latin typeface="Arial Black" panose="020B0A04020102020204" pitchFamily="34" charset="0"/>
                <a:cs typeface="Arial" panose="020B0604020202020204" pitchFamily="34" charset="0"/>
              </a:rPr>
              <a:t>ON RECOIT SELON SES </a:t>
            </a:r>
            <a:r>
              <a:rPr lang="fr-FR" sz="2800" b="1" dirty="0" smtClean="0">
                <a:solidFill>
                  <a:srgbClr val="FF0000"/>
                </a:solidFill>
                <a:latin typeface="Arial Black" panose="020B0A04020102020204" pitchFamily="34" charset="0"/>
                <a:cs typeface="Arial" panose="020B0604020202020204" pitchFamily="34" charset="0"/>
              </a:rPr>
              <a:t>BESOINS »</a:t>
            </a:r>
            <a:endParaRPr lang="fr-FR" sz="2800" b="1" dirty="0">
              <a:solidFill>
                <a:srgbClr val="FF0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802506952"/>
      </p:ext>
    </p:extLst>
  </p:cSld>
  <p:clrMapOvr>
    <a:masterClrMapping/>
  </p:clrMapOvr>
  <mc:AlternateContent xmlns:mc="http://schemas.openxmlformats.org/markup-compatibility/2006" xmlns:p14="http://schemas.microsoft.com/office/powerpoint/2010/main">
    <mc:Choice Requires="p14">
      <p:transition spd="slow" p14:dur="2000" advTm="25990"/>
    </mc:Choice>
    <mc:Fallback xmlns="">
      <p:transition spd="slow" advTm="2599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463" y="5900928"/>
            <a:ext cx="1011246" cy="957072"/>
          </a:xfrm>
          <a:prstGeom prst="rect">
            <a:avLst/>
          </a:prstGeom>
        </p:spPr>
      </p:pic>
      <p:sp>
        <p:nvSpPr>
          <p:cNvPr id="8" name="Sous-titre 7"/>
          <p:cNvSpPr>
            <a:spLocks noGrp="1"/>
          </p:cNvSpPr>
          <p:nvPr>
            <p:ph type="subTitle" idx="1"/>
          </p:nvPr>
        </p:nvSpPr>
        <p:spPr>
          <a:xfrm>
            <a:off x="1763486" y="331298"/>
            <a:ext cx="10291817" cy="2137582"/>
          </a:xfrm>
        </p:spPr>
        <p:txBody>
          <a:bodyPr>
            <a:noAutofit/>
          </a:bodyPr>
          <a:lstStyle/>
          <a:p>
            <a:r>
              <a:rPr lang="fr-FR" sz="3200" b="1" dirty="0" smtClean="0">
                <a:solidFill>
                  <a:schemeClr val="tx1"/>
                </a:solidFill>
                <a:latin typeface="Arial" panose="020B0604020202020204" pitchFamily="34" charset="0"/>
                <a:cs typeface="Arial" panose="020B0604020202020204" pitchFamily="34" charset="0"/>
              </a:rPr>
              <a:t>LA PROTECTION SOCIALE AVEC COMME PILIER LA SECURITE SOCIALE REVET UN ENJEU IMPORTANT POUR LA POPULATION</a:t>
            </a:r>
          </a:p>
        </p:txBody>
      </p:sp>
      <p:sp>
        <p:nvSpPr>
          <p:cNvPr id="3" name="ZoneTexte 2"/>
          <p:cNvSpPr txBox="1"/>
          <p:nvPr/>
        </p:nvSpPr>
        <p:spPr>
          <a:xfrm>
            <a:off x="328867" y="2945933"/>
            <a:ext cx="11534503" cy="954107"/>
          </a:xfrm>
          <a:prstGeom prst="rect">
            <a:avLst/>
          </a:prstGeom>
          <a:noFill/>
        </p:spPr>
        <p:txBody>
          <a:bodyPr wrap="square" rtlCol="0">
            <a:spAutoFit/>
          </a:bodyPr>
          <a:lstStyle/>
          <a:p>
            <a:pPr marL="457200" indent="-457200" algn="just">
              <a:buFont typeface="Arial" panose="020B0604020202020204" pitchFamily="34" charset="0"/>
              <a:buChar char="•"/>
            </a:pPr>
            <a:r>
              <a:rPr lang="fr-FR" sz="2800" b="1" dirty="0">
                <a:solidFill>
                  <a:srgbClr val="FF0000"/>
                </a:solidFill>
                <a:latin typeface="Arial" panose="020B0604020202020204" pitchFamily="34" charset="0"/>
                <a:cs typeface="Arial" panose="020B0604020202020204" pitchFamily="34" charset="0"/>
              </a:rPr>
              <a:t>ELLE DOIT PERMETTRE A</a:t>
            </a:r>
            <a:r>
              <a:rPr lang="fr-FR" sz="2800" b="1" dirty="0" smtClean="0">
                <a:solidFill>
                  <a:srgbClr val="FF0000"/>
                </a:solidFill>
                <a:latin typeface="Arial" panose="020B0604020202020204" pitchFamily="34" charset="0"/>
                <a:cs typeface="Arial" panose="020B0604020202020204" pitchFamily="34" charset="0"/>
              </a:rPr>
              <a:t> </a:t>
            </a:r>
            <a:r>
              <a:rPr lang="fr-FR" sz="2800" b="1" dirty="0">
                <a:solidFill>
                  <a:srgbClr val="FF0000"/>
                </a:solidFill>
                <a:latin typeface="Arial" panose="020B0604020202020204" pitchFamily="34" charset="0"/>
                <a:cs typeface="Arial" panose="020B0604020202020204" pitchFamily="34" charset="0"/>
              </a:rPr>
              <a:t>CHACUN DE FAIRE FACE AUX ALEAS DE LA VIE ET AINSI SUBVENIR A SES BESOINS VITAUX</a:t>
            </a:r>
            <a:endParaRPr lang="fr-FR" sz="2800" dirty="0"/>
          </a:p>
        </p:txBody>
      </p:sp>
      <p:sp>
        <p:nvSpPr>
          <p:cNvPr id="9" name="ZoneTexte 8"/>
          <p:cNvSpPr txBox="1"/>
          <p:nvPr/>
        </p:nvSpPr>
        <p:spPr>
          <a:xfrm>
            <a:off x="328865" y="4698627"/>
            <a:ext cx="11534503" cy="954107"/>
          </a:xfrm>
          <a:prstGeom prst="rect">
            <a:avLst/>
          </a:prstGeom>
          <a:noFill/>
        </p:spPr>
        <p:txBody>
          <a:bodyPr wrap="square" rtlCol="0">
            <a:spAutoFit/>
          </a:bodyPr>
          <a:lstStyle/>
          <a:p>
            <a:pPr marL="457200" indent="-457200" algn="just">
              <a:buFont typeface="Arial" panose="020B0604020202020204" pitchFamily="34" charset="0"/>
              <a:buChar char="•"/>
            </a:pPr>
            <a:r>
              <a:rPr lang="fr-FR" sz="2800" b="1" dirty="0">
                <a:solidFill>
                  <a:srgbClr val="FF0000"/>
                </a:solidFill>
                <a:latin typeface="Arial" panose="020B0604020202020204" pitchFamily="34" charset="0"/>
                <a:cs typeface="Arial" panose="020B0604020202020204" pitchFamily="34" charset="0"/>
              </a:rPr>
              <a:t>ELLE </a:t>
            </a:r>
            <a:r>
              <a:rPr lang="fr-FR" sz="2800" b="1" dirty="0" smtClean="0">
                <a:solidFill>
                  <a:srgbClr val="FF0000"/>
                </a:solidFill>
                <a:latin typeface="Arial" panose="020B0604020202020204" pitchFamily="34" charset="0"/>
                <a:cs typeface="Arial" panose="020B0604020202020204" pitchFamily="34" charset="0"/>
              </a:rPr>
              <a:t>NE PEUT SOUFFRIR AUCUN LAISSE POUR COMPTE  ! ELLE EST UN OUTIL D’ERADICATION DE LA MISERE</a:t>
            </a:r>
            <a:endParaRPr lang="fr-FR" sz="2800" dirty="0"/>
          </a:p>
        </p:txBody>
      </p:sp>
      <p:pic>
        <p:nvPicPr>
          <p:cNvPr id="2" name="Image 1"/>
          <p:cNvPicPr>
            <a:picLocks noChangeAspect="1"/>
          </p:cNvPicPr>
          <p:nvPr/>
        </p:nvPicPr>
        <p:blipFill>
          <a:blip r:embed="rId4"/>
          <a:stretch>
            <a:fillRect/>
          </a:stretch>
        </p:blipFill>
        <p:spPr>
          <a:xfrm>
            <a:off x="446430" y="1400089"/>
            <a:ext cx="1868996" cy="1370597"/>
          </a:xfrm>
          <a:prstGeom prst="rect">
            <a:avLst/>
          </a:prstGeom>
        </p:spPr>
      </p:pic>
    </p:spTree>
    <p:extLst>
      <p:ext uri="{BB962C8B-B14F-4D97-AF65-F5344CB8AC3E}">
        <p14:creationId xmlns:p14="http://schemas.microsoft.com/office/powerpoint/2010/main" val="2094852904"/>
      </p:ext>
    </p:extLst>
  </p:cSld>
  <p:clrMapOvr>
    <a:masterClrMapping/>
  </p:clrMapOvr>
  <mc:AlternateContent xmlns:mc="http://schemas.openxmlformats.org/markup-compatibility/2006" xmlns:p14="http://schemas.microsoft.com/office/powerpoint/2010/main">
    <mc:Choice Requires="p14">
      <p:transition spd="slow" p14:dur="2000" advTm="25981"/>
    </mc:Choice>
    <mc:Fallback xmlns="">
      <p:transition spd="slow" advTm="2598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463" y="5900928"/>
            <a:ext cx="1011246" cy="957072"/>
          </a:xfrm>
          <a:prstGeom prst="rect">
            <a:avLst/>
          </a:prstGeom>
        </p:spPr>
      </p:pic>
      <p:sp>
        <p:nvSpPr>
          <p:cNvPr id="8" name="Sous-titre 7"/>
          <p:cNvSpPr>
            <a:spLocks noGrp="1"/>
          </p:cNvSpPr>
          <p:nvPr>
            <p:ph type="subTitle" idx="1"/>
          </p:nvPr>
        </p:nvSpPr>
        <p:spPr>
          <a:xfrm>
            <a:off x="796835" y="3902574"/>
            <a:ext cx="9993806" cy="1570726"/>
          </a:xfrm>
        </p:spPr>
        <p:txBody>
          <a:bodyPr>
            <a:noAutofit/>
          </a:bodyPr>
          <a:lstStyle/>
          <a:p>
            <a:r>
              <a:rPr lang="fr-FR" sz="3200" b="1" dirty="0" smtClean="0">
                <a:solidFill>
                  <a:schemeClr val="tx1"/>
                </a:solidFill>
                <a:latin typeface="Arial" panose="020B0604020202020204" pitchFamily="34" charset="0"/>
                <a:cs typeface="Arial" panose="020B0604020202020204" pitchFamily="34" charset="0"/>
              </a:rPr>
              <a:t>MAIS EGALEMENT DE CONQUERIR LES DROITS REPONDANT AUX BESOINS DU 21</a:t>
            </a:r>
            <a:r>
              <a:rPr lang="fr-FR" sz="3200" b="1" baseline="30000" dirty="0" smtClean="0">
                <a:solidFill>
                  <a:schemeClr val="tx1"/>
                </a:solidFill>
                <a:latin typeface="Arial" panose="020B0604020202020204" pitchFamily="34" charset="0"/>
                <a:cs typeface="Arial" panose="020B0604020202020204" pitchFamily="34" charset="0"/>
              </a:rPr>
              <a:t>ème</a:t>
            </a:r>
            <a:r>
              <a:rPr lang="fr-FR" sz="3200" b="1" dirty="0" smtClean="0">
                <a:solidFill>
                  <a:schemeClr val="tx1"/>
                </a:solidFill>
                <a:latin typeface="Arial" panose="020B0604020202020204" pitchFamily="34" charset="0"/>
                <a:cs typeface="Arial" panose="020B0604020202020204" pitchFamily="34" charset="0"/>
              </a:rPr>
              <a:t> SIECLE</a:t>
            </a:r>
          </a:p>
        </p:txBody>
      </p:sp>
      <p:pic>
        <p:nvPicPr>
          <p:cNvPr id="2" name="Image 1"/>
          <p:cNvPicPr>
            <a:picLocks noChangeAspect="1"/>
          </p:cNvPicPr>
          <p:nvPr/>
        </p:nvPicPr>
        <p:blipFill>
          <a:blip r:embed="rId4">
            <a:duotone>
              <a:schemeClr val="accent1">
                <a:shade val="45000"/>
                <a:satMod val="135000"/>
              </a:schemeClr>
              <a:prstClr val="white"/>
            </a:duotone>
          </a:blip>
          <a:stretch>
            <a:fillRect/>
          </a:stretch>
        </p:blipFill>
        <p:spPr>
          <a:xfrm>
            <a:off x="250417" y="807802"/>
            <a:ext cx="2568053" cy="2301316"/>
          </a:xfrm>
          <a:prstGeom prst="rect">
            <a:avLst/>
          </a:prstGeom>
        </p:spPr>
      </p:pic>
      <p:sp>
        <p:nvSpPr>
          <p:cNvPr id="3" name="ZoneTexte 2"/>
          <p:cNvSpPr txBox="1"/>
          <p:nvPr/>
        </p:nvSpPr>
        <p:spPr>
          <a:xfrm>
            <a:off x="3247321" y="1173630"/>
            <a:ext cx="8427765" cy="1569660"/>
          </a:xfrm>
          <a:prstGeom prst="rect">
            <a:avLst/>
          </a:prstGeom>
          <a:noFill/>
        </p:spPr>
        <p:txBody>
          <a:bodyPr wrap="square" rtlCol="0">
            <a:spAutoFit/>
          </a:bodyPr>
          <a:lstStyle/>
          <a:p>
            <a:pPr algn="ctr"/>
            <a:r>
              <a:rPr lang="fr-FR" sz="3200" b="1" dirty="0" smtClean="0">
                <a:latin typeface="Arial" panose="020B0604020202020204" pitchFamily="34" charset="0"/>
                <a:cs typeface="Arial" panose="020B0604020202020204" pitchFamily="34" charset="0"/>
              </a:rPr>
              <a:t>CELA NOUS CONFERE LA RESPONSABILITE, DE RECONQUERIR CE QUE LE PATRONAT NOUS A ROGNE,</a:t>
            </a:r>
            <a:endParaRPr lang="fr-FR" sz="3200" dirty="0"/>
          </a:p>
        </p:txBody>
      </p:sp>
    </p:spTree>
    <p:extLst>
      <p:ext uri="{BB962C8B-B14F-4D97-AF65-F5344CB8AC3E}">
        <p14:creationId xmlns:p14="http://schemas.microsoft.com/office/powerpoint/2010/main" val="3169471849"/>
      </p:ext>
    </p:extLst>
  </p:cSld>
  <p:clrMapOvr>
    <a:masterClrMapping/>
  </p:clrMapOvr>
  <mc:AlternateContent xmlns:mc="http://schemas.openxmlformats.org/markup-compatibility/2006" xmlns:p14="http://schemas.microsoft.com/office/powerpoint/2010/main">
    <mc:Choice Requires="p14">
      <p:transition spd="slow" p14:dur="2000" advTm="21341"/>
    </mc:Choice>
    <mc:Fallback xmlns="">
      <p:transition spd="slow" advTm="2134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463" y="5900928"/>
            <a:ext cx="1011246" cy="957072"/>
          </a:xfrm>
          <a:prstGeom prst="rect">
            <a:avLst/>
          </a:prstGeom>
        </p:spPr>
      </p:pic>
      <p:sp>
        <p:nvSpPr>
          <p:cNvPr id="8" name="Sous-titre 7"/>
          <p:cNvSpPr>
            <a:spLocks noGrp="1"/>
          </p:cNvSpPr>
          <p:nvPr>
            <p:ph type="subTitle" idx="1"/>
          </p:nvPr>
        </p:nvSpPr>
        <p:spPr>
          <a:xfrm>
            <a:off x="0" y="225973"/>
            <a:ext cx="12017829" cy="884370"/>
          </a:xfrm>
        </p:spPr>
        <p:txBody>
          <a:bodyPr>
            <a:noAutofit/>
          </a:bodyPr>
          <a:lstStyle/>
          <a:p>
            <a:pPr algn="just"/>
            <a:r>
              <a:rPr lang="fr-FR" sz="3200" b="1" dirty="0" smtClean="0">
                <a:solidFill>
                  <a:schemeClr val="tx1"/>
                </a:solidFill>
                <a:latin typeface="Arial" panose="020B0604020202020204" pitchFamily="34" charset="0"/>
                <a:cs typeface="Arial" panose="020B0604020202020204" pitchFamily="34" charset="0"/>
              </a:rPr>
              <a:t>QUELQUES PISTES DE REFLEXIONS A METTRE EN DEBAT !</a:t>
            </a:r>
          </a:p>
        </p:txBody>
      </p:sp>
      <p:sp>
        <p:nvSpPr>
          <p:cNvPr id="2" name="ZoneTexte 1"/>
          <p:cNvSpPr txBox="1"/>
          <p:nvPr/>
        </p:nvSpPr>
        <p:spPr>
          <a:xfrm>
            <a:off x="169818" y="1801495"/>
            <a:ext cx="11744033" cy="892552"/>
          </a:xfrm>
          <a:prstGeom prst="rect">
            <a:avLst/>
          </a:prstGeom>
          <a:noFill/>
          <a:ln>
            <a:noFill/>
          </a:ln>
        </p:spPr>
        <p:txBody>
          <a:bodyPr wrap="square" rtlCol="0">
            <a:spAutoFit/>
          </a:bodyPr>
          <a:lstStyle/>
          <a:p>
            <a:pPr algn="ctr"/>
            <a:r>
              <a:rPr lang="fr-FR" sz="2800" b="1" dirty="0" smtClean="0">
                <a:solidFill>
                  <a:schemeClr val="accent6">
                    <a:lumMod val="50000"/>
                  </a:schemeClr>
                </a:solidFill>
              </a:rPr>
              <a:t>L’UNIVERSALITE, L’UNICITE, LA SOLIDARITE, </a:t>
            </a:r>
          </a:p>
          <a:p>
            <a:pPr algn="ctr"/>
            <a:r>
              <a:rPr lang="fr-FR" sz="2400" b="1" dirty="0" smtClean="0"/>
              <a:t>pour une prise en charge de l’intégralité des aléas, pour tous, au sein d’un régime unique. </a:t>
            </a:r>
            <a:endParaRPr lang="fr-FR" sz="2400" b="1" dirty="0"/>
          </a:p>
        </p:txBody>
      </p:sp>
      <p:sp>
        <p:nvSpPr>
          <p:cNvPr id="3" name="ZoneTexte 2"/>
          <p:cNvSpPr txBox="1"/>
          <p:nvPr/>
        </p:nvSpPr>
        <p:spPr>
          <a:xfrm>
            <a:off x="967178" y="3215711"/>
            <a:ext cx="10679817" cy="954107"/>
          </a:xfrm>
          <a:prstGeom prst="rect">
            <a:avLst/>
          </a:prstGeom>
          <a:noFill/>
          <a:ln>
            <a:solidFill>
              <a:srgbClr val="FF0000"/>
            </a:solidFill>
          </a:ln>
        </p:spPr>
        <p:txBody>
          <a:bodyPr wrap="square" rtlCol="0">
            <a:spAutoFit/>
          </a:bodyPr>
          <a:lstStyle/>
          <a:p>
            <a:r>
              <a:rPr lang="fr-FR" sz="2800" b="1" dirty="0">
                <a:solidFill>
                  <a:srgbClr val="FF0000"/>
                </a:solidFill>
                <a:latin typeface="Mongolian Baiti" panose="03000500000000000000" pitchFamily="66" charset="0"/>
                <a:cs typeface="Mongolian Baiti" panose="03000500000000000000" pitchFamily="66" charset="0"/>
              </a:rPr>
              <a:t>Prise en charge à 100 % des dépenses </a:t>
            </a:r>
            <a:r>
              <a:rPr lang="fr-FR" sz="2800" b="1" dirty="0">
                <a:latin typeface="Mongolian Baiti" panose="03000500000000000000" pitchFamily="66" charset="0"/>
                <a:cs typeface="Mongolian Baiti" panose="03000500000000000000" pitchFamily="66" charset="0"/>
              </a:rPr>
              <a:t>« maladie, maternité, aide à l’autonomie, AT… »</a:t>
            </a:r>
          </a:p>
        </p:txBody>
      </p:sp>
      <p:sp>
        <p:nvSpPr>
          <p:cNvPr id="4" name="ZoneTexte 3"/>
          <p:cNvSpPr txBox="1"/>
          <p:nvPr/>
        </p:nvSpPr>
        <p:spPr>
          <a:xfrm>
            <a:off x="967178" y="4842814"/>
            <a:ext cx="10946674" cy="1384995"/>
          </a:xfrm>
          <a:prstGeom prst="rect">
            <a:avLst/>
          </a:prstGeom>
          <a:noFill/>
          <a:ln>
            <a:solidFill>
              <a:srgbClr val="FF0000"/>
            </a:solidFill>
          </a:ln>
        </p:spPr>
        <p:txBody>
          <a:bodyPr wrap="square" rtlCol="0">
            <a:spAutoFit/>
          </a:bodyPr>
          <a:lstStyle/>
          <a:p>
            <a:r>
              <a:rPr lang="fr-FR" sz="2800" b="1" dirty="0">
                <a:solidFill>
                  <a:srgbClr val="FF0000"/>
                </a:solidFill>
                <a:latin typeface="Mongolian Baiti" panose="03000500000000000000" pitchFamily="66" charset="0"/>
                <a:cs typeface="Mongolian Baiti" panose="03000500000000000000" pitchFamily="66" charset="0"/>
              </a:rPr>
              <a:t>Prise en charge de la pension retraite </a:t>
            </a:r>
            <a:r>
              <a:rPr lang="fr-FR" sz="2800" b="1" dirty="0">
                <a:latin typeface="Mongolian Baiti" panose="03000500000000000000" pitchFamily="66" charset="0"/>
                <a:cs typeface="Mongolian Baiti" panose="03000500000000000000" pitchFamily="66" charset="0"/>
              </a:rPr>
              <a:t>par un seul régime avec des modalités de taux, d’anuité, d’âge en lien avec l’abaissement du temps de travail </a:t>
            </a:r>
            <a:r>
              <a:rPr lang="fr-FR" sz="2800" b="1" dirty="0" smtClean="0">
                <a:latin typeface="Mongolian Baiti" panose="03000500000000000000" pitchFamily="66" charset="0"/>
                <a:cs typeface="Mongolian Baiti" panose="03000500000000000000" pitchFamily="66" charset="0"/>
              </a:rPr>
              <a:t>et </a:t>
            </a:r>
            <a:r>
              <a:rPr lang="fr-FR" sz="2800" b="1" dirty="0">
                <a:latin typeface="Mongolian Baiti" panose="03000500000000000000" pitchFamily="66" charset="0"/>
                <a:cs typeface="Mongolian Baiti" panose="03000500000000000000" pitchFamily="66" charset="0"/>
              </a:rPr>
              <a:t>la prise en compte des années d’études.</a:t>
            </a:r>
          </a:p>
        </p:txBody>
      </p:sp>
      <p:pic>
        <p:nvPicPr>
          <p:cNvPr id="9" name="Image 8"/>
          <p:cNvPicPr>
            <a:picLocks noChangeAspect="1"/>
          </p:cNvPicPr>
          <p:nvPr/>
        </p:nvPicPr>
        <p:blipFill>
          <a:blip r:embed="rId4"/>
          <a:stretch>
            <a:fillRect/>
          </a:stretch>
        </p:blipFill>
        <p:spPr>
          <a:xfrm>
            <a:off x="5507746" y="960308"/>
            <a:ext cx="932769" cy="823031"/>
          </a:xfrm>
          <a:prstGeom prst="rect">
            <a:avLst/>
          </a:prstGeom>
        </p:spPr>
      </p:pic>
      <p:sp>
        <p:nvSpPr>
          <p:cNvPr id="7" name="Flèche courbée vers la droite 6"/>
          <p:cNvSpPr/>
          <p:nvPr/>
        </p:nvSpPr>
        <p:spPr>
          <a:xfrm>
            <a:off x="169818" y="3454237"/>
            <a:ext cx="522514" cy="477053"/>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Flèche courbée vers la droite 11"/>
          <p:cNvSpPr/>
          <p:nvPr/>
        </p:nvSpPr>
        <p:spPr>
          <a:xfrm>
            <a:off x="169818" y="5296784"/>
            <a:ext cx="522514" cy="477053"/>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165874150"/>
      </p:ext>
    </p:extLst>
  </p:cSld>
  <p:clrMapOvr>
    <a:masterClrMapping/>
  </p:clrMapOvr>
  <mc:AlternateContent xmlns:mc="http://schemas.openxmlformats.org/markup-compatibility/2006" xmlns:p14="http://schemas.microsoft.com/office/powerpoint/2010/main">
    <mc:Choice Requires="p14">
      <p:transition spd="slow" p14:dur="2000" advTm="25669"/>
    </mc:Choice>
    <mc:Fallback xmlns="">
      <p:transition spd="slow" advTm="2566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463" y="5900928"/>
            <a:ext cx="1011246" cy="957072"/>
          </a:xfrm>
          <a:prstGeom prst="rect">
            <a:avLst/>
          </a:prstGeom>
        </p:spPr>
      </p:pic>
      <p:sp>
        <p:nvSpPr>
          <p:cNvPr id="2" name="ZoneTexte 1"/>
          <p:cNvSpPr txBox="1"/>
          <p:nvPr/>
        </p:nvSpPr>
        <p:spPr>
          <a:xfrm>
            <a:off x="169818" y="351518"/>
            <a:ext cx="11731691" cy="1015663"/>
          </a:xfrm>
          <a:prstGeom prst="rect">
            <a:avLst/>
          </a:prstGeom>
          <a:noFill/>
          <a:ln>
            <a:noFill/>
          </a:ln>
        </p:spPr>
        <p:txBody>
          <a:bodyPr wrap="square" rtlCol="0">
            <a:spAutoFit/>
          </a:bodyPr>
          <a:lstStyle/>
          <a:p>
            <a:pPr algn="ctr"/>
            <a:r>
              <a:rPr lang="fr-FR" sz="3600" b="1" dirty="0" smtClean="0">
                <a:solidFill>
                  <a:schemeClr val="accent6">
                    <a:lumMod val="50000"/>
                  </a:schemeClr>
                </a:solidFill>
              </a:rPr>
              <a:t>L’UNIVERSALITE, L’UNICITE, LA SOLIDARITE, </a:t>
            </a:r>
          </a:p>
          <a:p>
            <a:pPr algn="ctr"/>
            <a:r>
              <a:rPr lang="fr-FR" sz="2400" b="1" dirty="0" smtClean="0"/>
              <a:t>pour une prise en charge de l’intégralité des aléas, pour tous, au sein d’un régime unique. </a:t>
            </a:r>
            <a:endParaRPr lang="fr-FR" sz="2400" b="1" dirty="0"/>
          </a:p>
        </p:txBody>
      </p:sp>
      <p:sp>
        <p:nvSpPr>
          <p:cNvPr id="3" name="ZoneTexte 2"/>
          <p:cNvSpPr txBox="1"/>
          <p:nvPr/>
        </p:nvSpPr>
        <p:spPr>
          <a:xfrm>
            <a:off x="954835" y="1681038"/>
            <a:ext cx="10679817" cy="1384995"/>
          </a:xfrm>
          <a:prstGeom prst="rect">
            <a:avLst/>
          </a:prstGeom>
          <a:noFill/>
          <a:ln>
            <a:solidFill>
              <a:srgbClr val="FF0000"/>
            </a:solidFill>
          </a:ln>
        </p:spPr>
        <p:txBody>
          <a:bodyPr wrap="square" rtlCol="0">
            <a:spAutoFit/>
          </a:bodyPr>
          <a:lstStyle/>
          <a:p>
            <a:pPr algn="just"/>
            <a:r>
              <a:rPr lang="fr-FR" sz="2800" b="1" dirty="0">
                <a:solidFill>
                  <a:srgbClr val="FF0000"/>
                </a:solidFill>
                <a:latin typeface="Mongolian Baiti" panose="03000500000000000000" pitchFamily="66" charset="0"/>
                <a:cs typeface="Mongolian Baiti" panose="03000500000000000000" pitchFamily="66" charset="0"/>
              </a:rPr>
              <a:t>Politique familiale </a:t>
            </a:r>
            <a:r>
              <a:rPr lang="fr-FR" sz="2800" b="1" dirty="0">
                <a:latin typeface="Mongolian Baiti" panose="03000500000000000000" pitchFamily="66" charset="0"/>
                <a:cs typeface="Mongolian Baiti" panose="03000500000000000000" pitchFamily="66" charset="0"/>
              </a:rPr>
              <a:t>apportant à chaque famille </a:t>
            </a:r>
            <a:r>
              <a:rPr lang="fr-FR" sz="2800" b="1" dirty="0" smtClean="0">
                <a:latin typeface="Mongolian Baiti" panose="03000500000000000000" pitchFamily="66" charset="0"/>
                <a:cs typeface="Mongolian Baiti" panose="03000500000000000000" pitchFamily="66" charset="0"/>
              </a:rPr>
              <a:t>le droit de </a:t>
            </a:r>
            <a:r>
              <a:rPr lang="fr-FR" sz="2800" b="1" dirty="0">
                <a:latin typeface="Mongolian Baiti" panose="03000500000000000000" pitchFamily="66" charset="0"/>
                <a:cs typeface="Mongolian Baiti" panose="03000500000000000000" pitchFamily="66" charset="0"/>
              </a:rPr>
              <a:t>disposer d’un toit, garantissant à chaque enfant l’accès, à l’éducation, aux études, permettant de promouvoir l’égalité entre les femmes et les hommes…</a:t>
            </a:r>
          </a:p>
        </p:txBody>
      </p:sp>
      <p:sp>
        <p:nvSpPr>
          <p:cNvPr id="4" name="ZoneTexte 3"/>
          <p:cNvSpPr txBox="1"/>
          <p:nvPr/>
        </p:nvSpPr>
        <p:spPr>
          <a:xfrm>
            <a:off x="954835" y="3592936"/>
            <a:ext cx="10946674" cy="954107"/>
          </a:xfrm>
          <a:prstGeom prst="rect">
            <a:avLst/>
          </a:prstGeom>
          <a:noFill/>
          <a:ln>
            <a:solidFill>
              <a:srgbClr val="FF0000"/>
            </a:solidFill>
          </a:ln>
        </p:spPr>
        <p:txBody>
          <a:bodyPr wrap="square" rtlCol="0">
            <a:spAutoFit/>
          </a:bodyPr>
          <a:lstStyle/>
          <a:p>
            <a:r>
              <a:rPr lang="fr-FR" sz="2800" b="1" dirty="0">
                <a:solidFill>
                  <a:srgbClr val="FF0000"/>
                </a:solidFill>
                <a:latin typeface="Mongolian Baiti" panose="03000500000000000000" pitchFamily="66" charset="0"/>
                <a:cs typeface="Mongolian Baiti" panose="03000500000000000000" pitchFamily="66" charset="0"/>
              </a:rPr>
              <a:t>Revenu</a:t>
            </a:r>
            <a:r>
              <a:rPr lang="fr-FR" sz="2800" dirty="0"/>
              <a:t> </a:t>
            </a:r>
            <a:r>
              <a:rPr lang="fr-FR" sz="2800" b="1" dirty="0">
                <a:solidFill>
                  <a:srgbClr val="FF0000"/>
                </a:solidFill>
                <a:latin typeface="Mongolian Baiti" panose="03000500000000000000" pitchFamily="66" charset="0"/>
                <a:cs typeface="Mongolian Baiti" panose="03000500000000000000" pitchFamily="66" charset="0"/>
              </a:rPr>
              <a:t>de remplacement </a:t>
            </a:r>
            <a:r>
              <a:rPr lang="fr-FR" sz="2800" b="1" dirty="0">
                <a:latin typeface="Mongolian Baiti" panose="03000500000000000000" pitchFamily="66" charset="0"/>
                <a:cs typeface="Mongolian Baiti" panose="03000500000000000000" pitchFamily="66" charset="0"/>
              </a:rPr>
              <a:t>permettant de vivre dignement dans l’attente de retrouver un emploi…</a:t>
            </a:r>
          </a:p>
        </p:txBody>
      </p:sp>
      <p:sp>
        <p:nvSpPr>
          <p:cNvPr id="7" name="Flèche courbée vers la droite 6"/>
          <p:cNvSpPr/>
          <p:nvPr/>
        </p:nvSpPr>
        <p:spPr>
          <a:xfrm>
            <a:off x="169818" y="2082428"/>
            <a:ext cx="522514" cy="477053"/>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Flèche courbée vers la droite 11"/>
          <p:cNvSpPr/>
          <p:nvPr/>
        </p:nvSpPr>
        <p:spPr>
          <a:xfrm>
            <a:off x="261258" y="3831462"/>
            <a:ext cx="522514" cy="477053"/>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ZoneTexte 12"/>
          <p:cNvSpPr txBox="1"/>
          <p:nvPr/>
        </p:nvSpPr>
        <p:spPr>
          <a:xfrm>
            <a:off x="261258" y="5017955"/>
            <a:ext cx="11123955" cy="1015663"/>
          </a:xfrm>
          <a:prstGeom prst="rect">
            <a:avLst/>
          </a:prstGeom>
          <a:noFill/>
          <a:ln>
            <a:noFill/>
          </a:ln>
        </p:spPr>
        <p:txBody>
          <a:bodyPr wrap="square" rtlCol="0">
            <a:spAutoFit/>
          </a:bodyPr>
          <a:lstStyle/>
          <a:p>
            <a:pPr algn="ctr"/>
            <a:r>
              <a:rPr lang="fr-FR" sz="3600" b="1" dirty="0">
                <a:solidFill>
                  <a:schemeClr val="accent6">
                    <a:lumMod val="50000"/>
                  </a:schemeClr>
                </a:solidFill>
              </a:rPr>
              <a:t>LA DEMOCRATIE, </a:t>
            </a:r>
          </a:p>
          <a:p>
            <a:pPr algn="ctr"/>
            <a:r>
              <a:rPr lang="fr-FR" sz="2400" b="1" dirty="0"/>
              <a:t>la prise en charge de la gestion de La protection sociale par la POPULATION</a:t>
            </a:r>
          </a:p>
        </p:txBody>
      </p:sp>
    </p:spTree>
    <p:extLst>
      <p:ext uri="{BB962C8B-B14F-4D97-AF65-F5344CB8AC3E}">
        <p14:creationId xmlns:p14="http://schemas.microsoft.com/office/powerpoint/2010/main" val="3500509535"/>
      </p:ext>
    </p:extLst>
  </p:cSld>
  <p:clrMapOvr>
    <a:masterClrMapping/>
  </p:clrMapOvr>
  <mc:AlternateContent xmlns:mc="http://schemas.openxmlformats.org/markup-compatibility/2006" xmlns:p14="http://schemas.microsoft.com/office/powerpoint/2010/main">
    <mc:Choice Requires="p14">
      <p:transition spd="slow" p14:dur="2000" advTm="29942"/>
    </mc:Choice>
    <mc:Fallback xmlns="">
      <p:transition spd="slow" advTm="29942"/>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88" y="0"/>
            <a:ext cx="727396" cy="688428"/>
          </a:xfrm>
          <a:prstGeom prst="rect">
            <a:avLst/>
          </a:prstGeom>
        </p:spPr>
      </p:pic>
      <p:sp>
        <p:nvSpPr>
          <p:cNvPr id="2" name="ZoneTexte 1"/>
          <p:cNvSpPr txBox="1"/>
          <p:nvPr/>
        </p:nvSpPr>
        <p:spPr>
          <a:xfrm>
            <a:off x="4167052" y="-21609"/>
            <a:ext cx="5502147" cy="646331"/>
          </a:xfrm>
          <a:prstGeom prst="rect">
            <a:avLst/>
          </a:prstGeom>
          <a:noFill/>
          <a:ln>
            <a:noFill/>
          </a:ln>
        </p:spPr>
        <p:txBody>
          <a:bodyPr wrap="square" rtlCol="0">
            <a:spAutoFit/>
          </a:bodyPr>
          <a:lstStyle/>
          <a:p>
            <a:pPr algn="ctr"/>
            <a:r>
              <a:rPr lang="fr-FR" sz="3600" b="1" dirty="0" smtClean="0">
                <a:solidFill>
                  <a:schemeClr val="accent6">
                    <a:lumMod val="50000"/>
                  </a:schemeClr>
                </a:solidFill>
              </a:rPr>
              <a:t>LE FINANCEMENT, </a:t>
            </a:r>
          </a:p>
        </p:txBody>
      </p:sp>
      <p:sp>
        <p:nvSpPr>
          <p:cNvPr id="3" name="ZoneTexte 2"/>
          <p:cNvSpPr txBox="1"/>
          <p:nvPr/>
        </p:nvSpPr>
        <p:spPr>
          <a:xfrm>
            <a:off x="771164" y="645577"/>
            <a:ext cx="11150605" cy="2800767"/>
          </a:xfrm>
          <a:prstGeom prst="rect">
            <a:avLst/>
          </a:prstGeom>
          <a:noFill/>
          <a:ln>
            <a:solidFill>
              <a:srgbClr val="FF0000"/>
            </a:solidFill>
          </a:ln>
        </p:spPr>
        <p:txBody>
          <a:bodyPr wrap="square" rtlCol="0">
            <a:spAutoFit/>
          </a:bodyPr>
          <a:lstStyle/>
          <a:p>
            <a:pPr algn="just"/>
            <a:r>
              <a:rPr lang="fr-FR" sz="3600" b="1" dirty="0" smtClean="0">
                <a:solidFill>
                  <a:srgbClr val="FF0000"/>
                </a:solidFill>
                <a:latin typeface="Arial Black" panose="020B0A04020102020204" pitchFamily="34" charset="0"/>
                <a:cs typeface="Mongolian Baiti" panose="03000500000000000000" pitchFamily="66" charset="0"/>
              </a:rPr>
              <a:t>LE SALAIRE SOCIALISE, </a:t>
            </a:r>
            <a:r>
              <a:rPr lang="fr-FR" sz="2800" b="1" dirty="0" smtClean="0">
                <a:latin typeface="Mongolian Baiti" panose="03000500000000000000" pitchFamily="66" charset="0"/>
                <a:cs typeface="Mongolian Baiti" panose="03000500000000000000" pitchFamily="66" charset="0"/>
              </a:rPr>
              <a:t>fondement d’un système solidaire et universel, garantissant son indépendance et justifiant sa gestion par des représentants élus démocratiquement.</a:t>
            </a:r>
          </a:p>
          <a:p>
            <a:pPr algn="just"/>
            <a:r>
              <a:rPr lang="fr-FR" sz="2800" b="1" dirty="0" smtClean="0">
                <a:solidFill>
                  <a:srgbClr val="FF0000"/>
                </a:solidFill>
                <a:latin typeface="Mongolian Baiti" panose="03000500000000000000" pitchFamily="66" charset="0"/>
                <a:cs typeface="Mongolian Baiti" panose="03000500000000000000" pitchFamily="66" charset="0"/>
              </a:rPr>
              <a:t>La contribution des employeurs</a:t>
            </a:r>
            <a:r>
              <a:rPr lang="fr-FR" sz="2800" b="1" dirty="0" smtClean="0">
                <a:latin typeface="Mongolian Baiti" panose="03000500000000000000" pitchFamily="66" charset="0"/>
                <a:cs typeface="Mongolian Baiti" panose="03000500000000000000" pitchFamily="66" charset="0"/>
              </a:rPr>
              <a:t> doit demeurer une cotisation, prélevée dans l’entreprise.</a:t>
            </a:r>
          </a:p>
          <a:p>
            <a:pPr algn="just"/>
            <a:r>
              <a:rPr lang="fr-FR" sz="2800" b="1" dirty="0" smtClean="0">
                <a:solidFill>
                  <a:srgbClr val="FF0000"/>
                </a:solidFill>
                <a:latin typeface="Mongolian Baiti" panose="03000500000000000000" pitchFamily="66" charset="0"/>
                <a:cs typeface="Mongolian Baiti" panose="03000500000000000000" pitchFamily="66" charset="0"/>
              </a:rPr>
              <a:t>Soumettre l’ensemble des éléments de rémunération à cotisations</a:t>
            </a:r>
            <a:r>
              <a:rPr lang="fr-FR" sz="2800" b="1" dirty="0" smtClean="0">
                <a:latin typeface="Mongolian Baiti" panose="03000500000000000000" pitchFamily="66" charset="0"/>
                <a:cs typeface="Mongolian Baiti" panose="03000500000000000000" pitchFamily="66" charset="0"/>
              </a:rPr>
              <a:t>.</a:t>
            </a:r>
            <a:endParaRPr lang="fr-FR" sz="2800" b="1" dirty="0">
              <a:latin typeface="Mongolian Baiti" panose="03000500000000000000" pitchFamily="66" charset="0"/>
              <a:cs typeface="Mongolian Baiti" panose="03000500000000000000" pitchFamily="66" charset="0"/>
            </a:endParaRPr>
          </a:p>
        </p:txBody>
      </p:sp>
      <p:sp>
        <p:nvSpPr>
          <p:cNvPr id="7" name="Flèche courbée vers la droite 6"/>
          <p:cNvSpPr/>
          <p:nvPr/>
        </p:nvSpPr>
        <p:spPr>
          <a:xfrm>
            <a:off x="55753" y="1745878"/>
            <a:ext cx="522514" cy="477053"/>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Flèche courbée vers la droite 11"/>
          <p:cNvSpPr/>
          <p:nvPr/>
        </p:nvSpPr>
        <p:spPr>
          <a:xfrm>
            <a:off x="96381" y="5085031"/>
            <a:ext cx="522514" cy="477053"/>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ZoneTexte 8"/>
          <p:cNvSpPr txBox="1"/>
          <p:nvPr/>
        </p:nvSpPr>
        <p:spPr>
          <a:xfrm>
            <a:off x="771165" y="4077063"/>
            <a:ext cx="11150604" cy="2554545"/>
          </a:xfrm>
          <a:prstGeom prst="rect">
            <a:avLst/>
          </a:prstGeom>
          <a:noFill/>
          <a:ln>
            <a:solidFill>
              <a:srgbClr val="FF0000"/>
            </a:solidFill>
          </a:ln>
        </p:spPr>
        <p:txBody>
          <a:bodyPr wrap="square" rtlCol="0">
            <a:spAutoFit/>
          </a:bodyPr>
          <a:lstStyle/>
          <a:p>
            <a:pPr algn="just"/>
            <a:r>
              <a:rPr lang="fr-FR" sz="3200" b="1" dirty="0" smtClean="0">
                <a:solidFill>
                  <a:srgbClr val="FF0000"/>
                </a:solidFill>
                <a:latin typeface="Mongolian Baiti" panose="03000500000000000000" pitchFamily="66" charset="0"/>
                <a:cs typeface="Mongolian Baiti" panose="03000500000000000000" pitchFamily="66" charset="0"/>
              </a:rPr>
              <a:t>Prise en compte des réalités économiques, </a:t>
            </a:r>
            <a:r>
              <a:rPr lang="fr-FR" sz="2800" b="1" dirty="0" smtClean="0">
                <a:latin typeface="Mongolian Baiti" panose="03000500000000000000" pitchFamily="66" charset="0"/>
                <a:cs typeface="Mongolian Baiti" panose="03000500000000000000" pitchFamily="66" charset="0"/>
              </a:rPr>
              <a:t>en modulant les taux de cotisations sociales en fonction de la valeur ajoutée créée par l’entreprise et de l’importance de sa masse salariale.</a:t>
            </a:r>
          </a:p>
          <a:p>
            <a:pPr lvl="1" algn="just"/>
            <a:r>
              <a:rPr lang="fr-FR" sz="2400" b="1" dirty="0" smtClean="0">
                <a:solidFill>
                  <a:schemeClr val="accent6">
                    <a:lumMod val="50000"/>
                  </a:schemeClr>
                </a:solidFill>
                <a:latin typeface="Mongolian Baiti" panose="03000500000000000000" pitchFamily="66" charset="0"/>
                <a:cs typeface="Mongolian Baiti" panose="03000500000000000000" pitchFamily="66" charset="0"/>
              </a:rPr>
              <a:t>Les cotisations dites « patronales » pourraient prendre la forme :</a:t>
            </a:r>
          </a:p>
          <a:p>
            <a:pPr lvl="2" algn="just"/>
            <a:r>
              <a:rPr lang="fr-FR" sz="2400" b="1" dirty="0" smtClean="0">
                <a:latin typeface="Mongolian Baiti" panose="03000500000000000000" pitchFamily="66" charset="0"/>
                <a:cs typeface="Mongolian Baiti" panose="03000500000000000000" pitchFamily="66" charset="0"/>
              </a:rPr>
              <a:t>Du ratio « masse salariale rapportée à la valeur ajoutée » du secteur d’activité, couplé à la politique d’emploi et de salaire de l’entreprise</a:t>
            </a:r>
          </a:p>
        </p:txBody>
      </p:sp>
      <p:pic>
        <p:nvPicPr>
          <p:cNvPr id="4" name="Image 3"/>
          <p:cNvPicPr>
            <a:picLocks noChangeAspect="1"/>
          </p:cNvPicPr>
          <p:nvPr/>
        </p:nvPicPr>
        <p:blipFill>
          <a:blip r:embed="rId4"/>
          <a:stretch>
            <a:fillRect/>
          </a:stretch>
        </p:blipFill>
        <p:spPr>
          <a:xfrm>
            <a:off x="10149840" y="2690870"/>
            <a:ext cx="1924199" cy="1539359"/>
          </a:xfrm>
          <a:prstGeom prst="rect">
            <a:avLst/>
          </a:prstGeom>
        </p:spPr>
      </p:pic>
    </p:spTree>
    <p:extLst>
      <p:ext uri="{BB962C8B-B14F-4D97-AF65-F5344CB8AC3E}">
        <p14:creationId xmlns:p14="http://schemas.microsoft.com/office/powerpoint/2010/main" val="3362337556"/>
      </p:ext>
    </p:extLst>
  </p:cSld>
  <p:clrMapOvr>
    <a:masterClrMapping/>
  </p:clrMapOvr>
  <mc:AlternateContent xmlns:mc="http://schemas.openxmlformats.org/markup-compatibility/2006" xmlns:p14="http://schemas.microsoft.com/office/powerpoint/2010/main">
    <mc:Choice Requires="p14">
      <p:transition spd="slow" p14:dur="2000" advTm="31054"/>
    </mc:Choice>
    <mc:Fallback xmlns="">
      <p:transition spd="slow" advTm="31054"/>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463" y="5900928"/>
            <a:ext cx="1011246" cy="957072"/>
          </a:xfrm>
          <a:prstGeom prst="rect">
            <a:avLst/>
          </a:prstGeom>
        </p:spPr>
      </p:pic>
      <p:sp>
        <p:nvSpPr>
          <p:cNvPr id="8" name="Sous-titre 7"/>
          <p:cNvSpPr>
            <a:spLocks noGrp="1"/>
          </p:cNvSpPr>
          <p:nvPr>
            <p:ph type="subTitle" idx="1"/>
          </p:nvPr>
        </p:nvSpPr>
        <p:spPr>
          <a:xfrm>
            <a:off x="461574" y="565816"/>
            <a:ext cx="11534503" cy="2555593"/>
          </a:xfrm>
        </p:spPr>
        <p:txBody>
          <a:bodyPr>
            <a:noAutofit/>
          </a:bodyPr>
          <a:lstStyle/>
          <a:p>
            <a:r>
              <a:rPr lang="fr-FR" sz="4000" b="1" dirty="0" smtClean="0">
                <a:solidFill>
                  <a:schemeClr val="tx1"/>
                </a:solidFill>
                <a:latin typeface="Arial" panose="020B0604020202020204" pitchFamily="34" charset="0"/>
                <a:cs typeface="Arial" panose="020B0604020202020204" pitchFamily="34" charset="0"/>
              </a:rPr>
              <a:t>Autant de pistes à approfondir et bien d’AUTRES ENCORE QUI PERMETTRONT DE CONSTRUIRE LE PROGRES SOCIAL.</a:t>
            </a:r>
          </a:p>
        </p:txBody>
      </p:sp>
      <p:sp>
        <p:nvSpPr>
          <p:cNvPr id="2" name="ZoneTexte 1"/>
          <p:cNvSpPr txBox="1"/>
          <p:nvPr/>
        </p:nvSpPr>
        <p:spPr>
          <a:xfrm>
            <a:off x="461574" y="3439586"/>
            <a:ext cx="11450782" cy="830997"/>
          </a:xfrm>
          <a:prstGeom prst="rect">
            <a:avLst/>
          </a:prstGeom>
          <a:noFill/>
        </p:spPr>
        <p:txBody>
          <a:bodyPr wrap="square" rtlCol="0">
            <a:spAutoFit/>
          </a:bodyPr>
          <a:lstStyle/>
          <a:p>
            <a:r>
              <a:rPr lang="fr-FR" sz="4800" dirty="0" smtClean="0">
                <a:latin typeface="Arial Black" panose="020B0A04020102020204" pitchFamily="34" charset="0"/>
              </a:rPr>
              <a:t>ET VOUS, QU’EN PENSEZ-VOUS ?</a:t>
            </a:r>
            <a:endParaRPr lang="fr-FR" sz="4800" dirty="0">
              <a:latin typeface="Arial Black" panose="020B0A04020102020204" pitchFamily="34" charset="0"/>
            </a:endParaRP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8551" y="4433531"/>
            <a:ext cx="1945933" cy="19459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29307274"/>
      </p:ext>
    </p:extLst>
  </p:cSld>
  <p:clrMapOvr>
    <a:masterClrMapping/>
  </p:clrMapOvr>
  <mc:AlternateContent xmlns:mc="http://schemas.openxmlformats.org/markup-compatibility/2006" xmlns:p14="http://schemas.microsoft.com/office/powerpoint/2010/main">
    <mc:Choice Requires="p14">
      <p:transition spd="slow" p14:dur="2000" advTm="30922"/>
    </mc:Choice>
    <mc:Fallback xmlns="">
      <p:transition spd="slow" advTm="3092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582316" y="140410"/>
            <a:ext cx="3457182" cy="994062"/>
          </a:xfrm>
        </p:spPr>
        <p:txBody>
          <a:bodyPr/>
          <a:lstStyle/>
          <a:p>
            <a:r>
              <a:rPr lang="fr-FR" b="1" dirty="0" smtClean="0"/>
              <a:t>RAPPEL …</a:t>
            </a:r>
            <a:endParaRPr lang="fr-FR" b="1" dirty="0"/>
          </a:p>
        </p:txBody>
      </p:sp>
      <p:sp>
        <p:nvSpPr>
          <p:cNvPr id="3" name="Sous-titre 2"/>
          <p:cNvSpPr>
            <a:spLocks noGrp="1"/>
          </p:cNvSpPr>
          <p:nvPr>
            <p:ph type="subTitle" idx="1"/>
          </p:nvPr>
        </p:nvSpPr>
        <p:spPr>
          <a:xfrm>
            <a:off x="283119" y="1322906"/>
            <a:ext cx="11897590" cy="1342812"/>
          </a:xfrm>
        </p:spPr>
        <p:txBody>
          <a:bodyPr>
            <a:noAutofit/>
          </a:bodyPr>
          <a:lstStyle/>
          <a:p>
            <a:pPr algn="just"/>
            <a:r>
              <a:rPr lang="fr-FR" sz="4000" b="1" cap="none" dirty="0" smtClean="0">
                <a:solidFill>
                  <a:srgbClr val="FF0000"/>
                </a:solidFill>
                <a:latin typeface="Arial" panose="020B0604020202020204" pitchFamily="34" charset="0"/>
                <a:cs typeface="Arial" panose="020B0604020202020204" pitchFamily="34" charset="0"/>
              </a:rPr>
              <a:t>1945</a:t>
            </a:r>
            <a:r>
              <a:rPr lang="fr-FR" sz="2800" b="1" cap="none" dirty="0" smtClean="0">
                <a:solidFill>
                  <a:srgbClr val="FF0000"/>
                </a:solidFill>
                <a:latin typeface="Arial" panose="020B0604020202020204" pitchFamily="34" charset="0"/>
                <a:cs typeface="Arial" panose="020B0604020202020204" pitchFamily="34" charset="0"/>
              </a:rPr>
              <a:t> </a:t>
            </a:r>
            <a:r>
              <a:rPr lang="fr-FR" sz="2800" b="1" cap="none" dirty="0" smtClean="0">
                <a:solidFill>
                  <a:schemeClr val="tx1"/>
                </a:solidFill>
                <a:latin typeface="Arial" panose="020B0604020202020204" pitchFamily="34" charset="0"/>
                <a:cs typeface="Arial" panose="020B0604020202020204" pitchFamily="34" charset="0"/>
              </a:rPr>
              <a:t>Création de la SECURITE SOCIALE par AMBROISE CROIZAT, Ministre du Travail et de la Sécurité Sociale (21.11.45 au 04.05.47)</a:t>
            </a:r>
          </a:p>
          <a:p>
            <a:endParaRPr lang="fr-FR" sz="2800" b="1" cap="none" dirty="0">
              <a:solidFill>
                <a:srgbClr val="FF0000"/>
              </a:solidFill>
              <a:latin typeface="Arial" panose="020B0604020202020204" pitchFamily="34" charset="0"/>
              <a:cs typeface="Arial" panose="020B0604020202020204" pitchFamily="34" charset="0"/>
            </a:endParaRP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463" y="5900928"/>
            <a:ext cx="1011246" cy="957072"/>
          </a:xfrm>
          <a:prstGeom prst="rect">
            <a:avLst/>
          </a:prstGeom>
        </p:spPr>
      </p:pic>
      <p:sp>
        <p:nvSpPr>
          <p:cNvPr id="4" name="ZoneTexte 3"/>
          <p:cNvSpPr txBox="1"/>
          <p:nvPr/>
        </p:nvSpPr>
        <p:spPr>
          <a:xfrm>
            <a:off x="1667017" y="2884573"/>
            <a:ext cx="8847576" cy="1384995"/>
          </a:xfrm>
          <a:prstGeom prst="rect">
            <a:avLst/>
          </a:prstGeom>
          <a:noFill/>
        </p:spPr>
        <p:txBody>
          <a:bodyPr wrap="square" rtlCol="0">
            <a:spAutoFit/>
          </a:bodyPr>
          <a:lstStyle/>
          <a:p>
            <a:r>
              <a:rPr lang="fr-FR" sz="2400" b="1" dirty="0" smtClean="0"/>
              <a:t>Intégration au programme du Conseil National de la Résistance :</a:t>
            </a:r>
          </a:p>
          <a:p>
            <a:r>
              <a:rPr lang="fr-FR" sz="2000" dirty="0" smtClean="0"/>
              <a:t>« Un pan complet de Sécurité Sociale, visant à assurer à tous les citoyens des moyens d’existence, dans tous les cas où ils sont incapables de se le procurer par le travail, avec une gestion appartenant aux représentants des intéressés et de l’état. »</a:t>
            </a:r>
            <a:endParaRPr lang="fr-FR" sz="2000" dirty="0"/>
          </a:p>
        </p:txBody>
      </p:sp>
      <p:sp>
        <p:nvSpPr>
          <p:cNvPr id="5" name="ZoneTexte 4"/>
          <p:cNvSpPr txBox="1"/>
          <p:nvPr/>
        </p:nvSpPr>
        <p:spPr>
          <a:xfrm>
            <a:off x="283119" y="5173865"/>
            <a:ext cx="4706112" cy="707886"/>
          </a:xfrm>
          <a:prstGeom prst="rect">
            <a:avLst/>
          </a:prstGeom>
          <a:noFill/>
        </p:spPr>
        <p:txBody>
          <a:bodyPr wrap="square" rtlCol="0">
            <a:spAutoFit/>
          </a:bodyPr>
          <a:lstStyle/>
          <a:p>
            <a:r>
              <a:rPr lang="fr-FR" sz="4000" b="1" dirty="0" smtClean="0">
                <a:latin typeface="Algerian" panose="04020705040A02060702" pitchFamily="82" charset="0"/>
              </a:rPr>
              <a:t>4 FONDAMENTAUX</a:t>
            </a:r>
            <a:endParaRPr lang="fr-FR" sz="4000" b="1" dirty="0">
              <a:latin typeface="Algerian" panose="04020705040A02060702" pitchFamily="82" charset="0"/>
            </a:endParaRPr>
          </a:p>
        </p:txBody>
      </p:sp>
      <p:sp>
        <p:nvSpPr>
          <p:cNvPr id="6" name="ZoneTexte 5"/>
          <p:cNvSpPr txBox="1"/>
          <p:nvPr/>
        </p:nvSpPr>
        <p:spPr>
          <a:xfrm>
            <a:off x="6550497" y="4488423"/>
            <a:ext cx="3243072" cy="2062103"/>
          </a:xfrm>
          <a:prstGeom prst="rect">
            <a:avLst/>
          </a:prstGeom>
          <a:noFill/>
        </p:spPr>
        <p:txBody>
          <a:bodyPr wrap="square" rtlCol="0">
            <a:spAutoFit/>
          </a:bodyPr>
          <a:lstStyle/>
          <a:p>
            <a:r>
              <a:rPr lang="fr-FR" sz="3200" b="1" dirty="0" smtClean="0"/>
              <a:t>UNICITE</a:t>
            </a:r>
          </a:p>
          <a:p>
            <a:r>
              <a:rPr lang="fr-FR" sz="3200" b="1" dirty="0" smtClean="0"/>
              <a:t>UNIVERSALITE</a:t>
            </a:r>
          </a:p>
          <a:p>
            <a:r>
              <a:rPr lang="fr-FR" sz="3200" b="1" dirty="0" smtClean="0"/>
              <a:t>SOLIDARITE</a:t>
            </a:r>
          </a:p>
          <a:p>
            <a:r>
              <a:rPr lang="fr-FR" sz="3200" b="1" dirty="0" smtClean="0"/>
              <a:t>DEMOCRATIE</a:t>
            </a:r>
            <a:endParaRPr lang="fr-FR" sz="3200" b="1" dirty="0"/>
          </a:p>
        </p:txBody>
      </p:sp>
      <p:sp>
        <p:nvSpPr>
          <p:cNvPr id="9" name="Accolade ouvrante 8"/>
          <p:cNvSpPr/>
          <p:nvPr/>
        </p:nvSpPr>
        <p:spPr>
          <a:xfrm>
            <a:off x="5136481" y="4414574"/>
            <a:ext cx="1161633" cy="220980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12" name="Image 11"/>
          <p:cNvPicPr>
            <a:picLocks noChangeAspect="1"/>
          </p:cNvPicPr>
          <p:nvPr/>
        </p:nvPicPr>
        <p:blipFill>
          <a:blip r:embed="rId4">
            <a:biLevel thresh="25000"/>
          </a:blip>
          <a:stretch>
            <a:fillRect/>
          </a:stretch>
        </p:blipFill>
        <p:spPr>
          <a:xfrm>
            <a:off x="9224574" y="104779"/>
            <a:ext cx="2440558" cy="1374847"/>
          </a:xfrm>
          <a:prstGeom prst="rect">
            <a:avLst/>
          </a:prstGeom>
          <a:ln>
            <a:noFill/>
          </a:ln>
          <a:effectLst>
            <a:softEdge rad="112500"/>
          </a:effectLst>
        </p:spPr>
      </p:pic>
    </p:spTree>
    <p:extLst>
      <p:ext uri="{BB962C8B-B14F-4D97-AF65-F5344CB8AC3E}">
        <p14:creationId xmlns:p14="http://schemas.microsoft.com/office/powerpoint/2010/main" val="4211053943"/>
      </p:ext>
    </p:extLst>
  </p:cSld>
  <p:clrMapOvr>
    <a:masterClrMapping/>
  </p:clrMapOvr>
  <mc:AlternateContent xmlns:mc="http://schemas.openxmlformats.org/markup-compatibility/2006" xmlns:p14="http://schemas.microsoft.com/office/powerpoint/2010/main">
    <mc:Choice Requires="p14">
      <p:transition spd="slow" p14:dur="2000" advTm="26038"/>
    </mc:Choice>
    <mc:Fallback xmlns="">
      <p:transition spd="slow" advTm="2603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4512" y="0"/>
            <a:ext cx="4024951" cy="994062"/>
          </a:xfrm>
        </p:spPr>
        <p:txBody>
          <a:bodyPr/>
          <a:lstStyle/>
          <a:p>
            <a:r>
              <a:rPr lang="fr-FR" b="1" dirty="0" smtClean="0"/>
              <a:t>RAPPEL …</a:t>
            </a:r>
            <a:endParaRPr lang="fr-FR" b="1" dirty="0"/>
          </a:p>
        </p:txBody>
      </p:sp>
      <p:sp>
        <p:nvSpPr>
          <p:cNvPr id="3" name="Sous-titre 2"/>
          <p:cNvSpPr>
            <a:spLocks noGrp="1"/>
          </p:cNvSpPr>
          <p:nvPr>
            <p:ph type="subTitle" idx="1"/>
          </p:nvPr>
        </p:nvSpPr>
        <p:spPr>
          <a:xfrm>
            <a:off x="278686" y="1202863"/>
            <a:ext cx="11897590" cy="2569037"/>
          </a:xfrm>
        </p:spPr>
        <p:txBody>
          <a:bodyPr>
            <a:noAutofit/>
          </a:bodyPr>
          <a:lstStyle/>
          <a:p>
            <a:pPr algn="just"/>
            <a:r>
              <a:rPr lang="fr-FR" sz="4000" b="1" cap="none" dirty="0" smtClean="0">
                <a:solidFill>
                  <a:schemeClr val="tx1"/>
                </a:solidFill>
                <a:latin typeface="Arial" panose="020B0604020202020204" pitchFamily="34" charset="0"/>
                <a:cs typeface="Arial" panose="020B0604020202020204" pitchFamily="34" charset="0"/>
              </a:rPr>
              <a:t>Un principe solidaire :</a:t>
            </a:r>
          </a:p>
          <a:p>
            <a:r>
              <a:rPr lang="fr-FR" sz="4000" b="1" cap="none" dirty="0" smtClean="0">
                <a:solidFill>
                  <a:srgbClr val="FF0000"/>
                </a:solidFill>
                <a:latin typeface="Arial" panose="020B0604020202020204" pitchFamily="34" charset="0"/>
                <a:cs typeface="Arial" panose="020B0604020202020204" pitchFamily="34" charset="0"/>
              </a:rPr>
              <a:t>« CHACUN CONTRIBUE SELON SES MOYENS ET BENEFICIE SELON SES BESOINS »</a:t>
            </a:r>
            <a:endParaRPr lang="fr-FR" sz="2800" b="1" cap="none" dirty="0" smtClean="0">
              <a:solidFill>
                <a:schemeClr val="tx1"/>
              </a:solidFill>
              <a:latin typeface="Arial" panose="020B0604020202020204" pitchFamily="34" charset="0"/>
              <a:cs typeface="Arial" panose="020B0604020202020204" pitchFamily="34" charset="0"/>
            </a:endParaRPr>
          </a:p>
          <a:p>
            <a:endParaRPr lang="fr-FR" sz="2800" b="1" cap="none" dirty="0">
              <a:solidFill>
                <a:srgbClr val="FF0000"/>
              </a:solidFill>
              <a:latin typeface="Arial" panose="020B0604020202020204" pitchFamily="34" charset="0"/>
              <a:cs typeface="Arial" panose="020B0604020202020204" pitchFamily="34" charset="0"/>
            </a:endParaRP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463" y="5900928"/>
            <a:ext cx="1011246" cy="957072"/>
          </a:xfrm>
          <a:prstGeom prst="rect">
            <a:avLst/>
          </a:prstGeom>
        </p:spPr>
      </p:pic>
      <p:sp>
        <p:nvSpPr>
          <p:cNvPr id="4" name="ZoneTexte 3"/>
          <p:cNvSpPr txBox="1"/>
          <p:nvPr/>
        </p:nvSpPr>
        <p:spPr>
          <a:xfrm>
            <a:off x="425230" y="4909649"/>
            <a:ext cx="10481518" cy="1015663"/>
          </a:xfrm>
          <a:prstGeom prst="rect">
            <a:avLst/>
          </a:prstGeom>
          <a:noFill/>
        </p:spPr>
        <p:txBody>
          <a:bodyPr wrap="square" rtlCol="0">
            <a:spAutoFit/>
          </a:bodyPr>
          <a:lstStyle/>
          <a:p>
            <a:r>
              <a:rPr lang="fr-FR" sz="4000" b="1" dirty="0" smtClean="0"/>
              <a:t>Naissance du </a:t>
            </a:r>
            <a:r>
              <a:rPr lang="fr-FR" sz="6000" b="1" dirty="0" smtClean="0">
                <a:solidFill>
                  <a:srgbClr val="FF0000"/>
                </a:solidFill>
                <a:latin typeface="Algerian" panose="04020705040A02060702" pitchFamily="82" charset="0"/>
              </a:rPr>
              <a:t>SALAIRE SOCIALISE</a:t>
            </a:r>
            <a:endParaRPr lang="fr-FR" sz="6000" dirty="0">
              <a:solidFill>
                <a:srgbClr val="FF0000"/>
              </a:solidFill>
              <a:latin typeface="Algerian" panose="04020705040A02060702" pitchFamily="82" charset="0"/>
            </a:endParaRPr>
          </a:p>
        </p:txBody>
      </p:sp>
      <p:sp>
        <p:nvSpPr>
          <p:cNvPr id="7" name="Rectangle avec flèche vers le bas 6"/>
          <p:cNvSpPr/>
          <p:nvPr/>
        </p:nvSpPr>
        <p:spPr>
          <a:xfrm>
            <a:off x="4809259" y="3980701"/>
            <a:ext cx="1713461" cy="573024"/>
          </a:xfrm>
          <a:prstGeom prst="downArrowCallout">
            <a:avLst>
              <a:gd name="adj1" fmla="val 3382"/>
              <a:gd name="adj2" fmla="val 52650"/>
              <a:gd name="adj3" fmla="val 25000"/>
              <a:gd name="adj4" fmla="val 6497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0587009"/>
      </p:ext>
    </p:extLst>
  </p:cSld>
  <p:clrMapOvr>
    <a:masterClrMapping/>
  </p:clrMapOvr>
  <mc:AlternateContent xmlns:mc="http://schemas.openxmlformats.org/markup-compatibility/2006" xmlns:p14="http://schemas.microsoft.com/office/powerpoint/2010/main">
    <mc:Choice Requires="p14">
      <p:transition spd="slow" p14:dur="2000" advTm="20804"/>
    </mc:Choice>
    <mc:Fallback xmlns="">
      <p:transition spd="slow" advTm="2080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00928"/>
            <a:ext cx="1011246" cy="957072"/>
          </a:xfrm>
          <a:prstGeom prst="rect">
            <a:avLst/>
          </a:prstGeom>
        </p:spPr>
      </p:pic>
      <p:sp>
        <p:nvSpPr>
          <p:cNvPr id="6" name="ZoneTexte 5"/>
          <p:cNvSpPr txBox="1"/>
          <p:nvPr/>
        </p:nvSpPr>
        <p:spPr>
          <a:xfrm>
            <a:off x="7034094" y="60048"/>
            <a:ext cx="5146615" cy="400110"/>
          </a:xfrm>
          <a:prstGeom prst="rect">
            <a:avLst/>
          </a:prstGeom>
          <a:noFill/>
        </p:spPr>
        <p:txBody>
          <a:bodyPr wrap="square" rtlCol="0">
            <a:spAutoFit/>
          </a:bodyPr>
          <a:lstStyle/>
          <a:p>
            <a:r>
              <a:rPr lang="fr-FR" sz="2000" b="1" dirty="0" smtClean="0">
                <a:latin typeface="Arial" panose="020B0604020202020204" pitchFamily="34" charset="0"/>
                <a:cs typeface="Arial" panose="020B0604020202020204" pitchFamily="34" charset="0"/>
              </a:rPr>
              <a:t>LE SALAIRE SOCIALISE ? RAPPEL…</a:t>
            </a:r>
            <a:endParaRPr lang="fr-FR" sz="2000" b="1" dirty="0">
              <a:latin typeface="Arial" panose="020B0604020202020204" pitchFamily="34" charset="0"/>
              <a:cs typeface="Arial" panose="020B0604020202020204" pitchFamily="34" charset="0"/>
            </a:endParaRPr>
          </a:p>
        </p:txBody>
      </p:sp>
      <p:sp>
        <p:nvSpPr>
          <p:cNvPr id="8" name="Sous-titre 7"/>
          <p:cNvSpPr>
            <a:spLocks noGrp="1"/>
          </p:cNvSpPr>
          <p:nvPr>
            <p:ph type="subTitle" idx="1"/>
          </p:nvPr>
        </p:nvSpPr>
        <p:spPr>
          <a:xfrm>
            <a:off x="3089859" y="719178"/>
            <a:ext cx="7158330" cy="576072"/>
          </a:xfrm>
        </p:spPr>
        <p:txBody>
          <a:bodyPr>
            <a:noAutofit/>
          </a:bodyPr>
          <a:lstStyle/>
          <a:p>
            <a:r>
              <a:rPr lang="fr-FR" sz="2800" b="1" dirty="0" smtClean="0">
                <a:solidFill>
                  <a:schemeClr val="tx1"/>
                </a:solidFill>
                <a:latin typeface="Arial Narrow" panose="020B0606020202030204" pitchFamily="34" charset="0"/>
              </a:rPr>
              <a:t>VALEUR AJOUTEE DE LA RICHESSE CREEE</a:t>
            </a:r>
            <a:endParaRPr lang="fr-FR" sz="2800" b="1" dirty="0">
              <a:solidFill>
                <a:schemeClr val="tx1"/>
              </a:solidFill>
              <a:latin typeface="Arial Narrow" panose="020B0606020202030204" pitchFamily="34" charset="0"/>
            </a:endParaRPr>
          </a:p>
        </p:txBody>
      </p:sp>
      <p:sp>
        <p:nvSpPr>
          <p:cNvPr id="10" name="Sous-titre 7"/>
          <p:cNvSpPr txBox="1">
            <a:spLocks/>
          </p:cNvSpPr>
          <p:nvPr/>
        </p:nvSpPr>
        <p:spPr>
          <a:xfrm>
            <a:off x="1889141" y="2030465"/>
            <a:ext cx="5524466" cy="761514"/>
          </a:xfrm>
          <a:prstGeom prst="rect">
            <a:avLst/>
          </a:prstGeom>
          <a:ln>
            <a:solidFill>
              <a:srgbClr val="FF0000"/>
            </a:solidFill>
          </a:ln>
        </p:spPr>
        <p:txBody>
          <a:bodyPr vert="horz" lIns="91440" tIns="45720" rIns="91440" bIns="45720" rtlCol="0">
            <a:normAutofit fontScale="92500" lnSpcReduction="10000"/>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r>
              <a:rPr lang="fr-FR" sz="4000" b="1" dirty="0" smtClean="0">
                <a:solidFill>
                  <a:srgbClr val="FF0000"/>
                </a:solidFill>
                <a:latin typeface="Arial Narrow" panose="020B0606020202030204" pitchFamily="34" charset="0"/>
              </a:rPr>
              <a:t>SALAIRE</a:t>
            </a:r>
            <a:endParaRPr lang="fr-FR" sz="4000" b="1" dirty="0">
              <a:solidFill>
                <a:srgbClr val="FF0000"/>
              </a:solidFill>
              <a:latin typeface="Arial Narrow" panose="020B0606020202030204" pitchFamily="34" charset="0"/>
            </a:endParaRPr>
          </a:p>
        </p:txBody>
      </p:sp>
      <p:grpSp>
        <p:nvGrpSpPr>
          <p:cNvPr id="18" name="Groupe 17"/>
          <p:cNvGrpSpPr/>
          <p:nvPr/>
        </p:nvGrpSpPr>
        <p:grpSpPr>
          <a:xfrm>
            <a:off x="7525001" y="2123186"/>
            <a:ext cx="4464027" cy="576072"/>
            <a:chOff x="5644896" y="2207553"/>
            <a:chExt cx="4692222" cy="576072"/>
          </a:xfrm>
        </p:grpSpPr>
        <p:sp>
          <p:nvSpPr>
            <p:cNvPr id="12" name="Sous-titre 7"/>
            <p:cNvSpPr txBox="1">
              <a:spLocks/>
            </p:cNvSpPr>
            <p:nvPr/>
          </p:nvSpPr>
          <p:spPr>
            <a:xfrm>
              <a:off x="5644896" y="2207553"/>
              <a:ext cx="2354434" cy="576072"/>
            </a:xfrm>
            <a:prstGeom prst="rect">
              <a:avLst/>
            </a:prstGeom>
            <a:ln>
              <a:solidFill>
                <a:srgbClr val="FF0000"/>
              </a:solidFill>
            </a:ln>
          </p:spPr>
          <p:txBody>
            <a:bodyPr vert="horz" lIns="91440" tIns="45720" rIns="91440" bIns="45720" rtlCol="0">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r>
                <a:rPr lang="fr-FR" b="1" dirty="0" smtClean="0">
                  <a:solidFill>
                    <a:schemeClr val="tx1"/>
                  </a:solidFill>
                  <a:latin typeface="Arial Narrow" panose="020B0606020202030204" pitchFamily="34" charset="0"/>
                </a:rPr>
                <a:t>INVESTISSEMENT</a:t>
              </a:r>
              <a:endParaRPr lang="fr-FR" b="1" dirty="0">
                <a:solidFill>
                  <a:schemeClr val="tx1"/>
                </a:solidFill>
                <a:latin typeface="Arial Narrow" panose="020B0606020202030204" pitchFamily="34" charset="0"/>
              </a:endParaRPr>
            </a:p>
          </p:txBody>
        </p:sp>
        <p:sp>
          <p:nvSpPr>
            <p:cNvPr id="13" name="Sous-titre 7"/>
            <p:cNvSpPr txBox="1">
              <a:spLocks/>
            </p:cNvSpPr>
            <p:nvPr/>
          </p:nvSpPr>
          <p:spPr>
            <a:xfrm>
              <a:off x="7999330" y="2207553"/>
              <a:ext cx="2337788" cy="576072"/>
            </a:xfrm>
            <a:prstGeom prst="rect">
              <a:avLst/>
            </a:prstGeom>
            <a:ln>
              <a:solidFill>
                <a:srgbClr val="FF0000"/>
              </a:solidFill>
            </a:ln>
          </p:spPr>
          <p:txBody>
            <a:bodyPr vert="horz" lIns="91440" tIns="45720" rIns="91440" bIns="45720" rtlCol="0">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r>
                <a:rPr lang="fr-FR" b="1" dirty="0" smtClean="0">
                  <a:solidFill>
                    <a:schemeClr val="tx1"/>
                  </a:solidFill>
                  <a:latin typeface="Arial Narrow" panose="020B0606020202030204" pitchFamily="34" charset="0"/>
                </a:rPr>
                <a:t>PROFIT</a:t>
              </a:r>
              <a:endParaRPr lang="fr-FR" b="1" dirty="0">
                <a:solidFill>
                  <a:schemeClr val="tx1"/>
                </a:solidFill>
                <a:latin typeface="Arial Narrow" panose="020B0606020202030204" pitchFamily="34" charset="0"/>
              </a:endParaRPr>
            </a:p>
          </p:txBody>
        </p:sp>
      </p:grpSp>
      <p:sp>
        <p:nvSpPr>
          <p:cNvPr id="14" name="ZoneTexte 13"/>
          <p:cNvSpPr txBox="1"/>
          <p:nvPr/>
        </p:nvSpPr>
        <p:spPr>
          <a:xfrm>
            <a:off x="5756658" y="3799688"/>
            <a:ext cx="2901696" cy="430887"/>
          </a:xfrm>
          <a:prstGeom prst="rect">
            <a:avLst/>
          </a:prstGeom>
          <a:noFill/>
          <a:ln>
            <a:solidFill>
              <a:srgbClr val="FF0000"/>
            </a:solidFill>
          </a:ln>
        </p:spPr>
        <p:txBody>
          <a:bodyPr wrap="square" rtlCol="0">
            <a:spAutoFit/>
          </a:bodyPr>
          <a:lstStyle/>
          <a:p>
            <a:pPr algn="ctr"/>
            <a:r>
              <a:rPr lang="fr-FR" sz="2200" b="1" dirty="0" smtClean="0">
                <a:latin typeface="Arial Narrow" panose="020B0606020202030204" pitchFamily="34" charset="0"/>
              </a:rPr>
              <a:t>SALAIRE SOCIALISE</a:t>
            </a:r>
            <a:endParaRPr lang="fr-FR" sz="2200" b="1" dirty="0">
              <a:latin typeface="Arial Narrow" panose="020B0606020202030204" pitchFamily="34" charset="0"/>
            </a:endParaRPr>
          </a:p>
        </p:txBody>
      </p:sp>
      <p:sp>
        <p:nvSpPr>
          <p:cNvPr id="15" name="ZoneTexte 14"/>
          <p:cNvSpPr txBox="1"/>
          <p:nvPr/>
        </p:nvSpPr>
        <p:spPr>
          <a:xfrm>
            <a:off x="1285344" y="3808129"/>
            <a:ext cx="2901696" cy="430887"/>
          </a:xfrm>
          <a:prstGeom prst="rect">
            <a:avLst/>
          </a:prstGeom>
          <a:noFill/>
          <a:ln>
            <a:solidFill>
              <a:srgbClr val="FF0000"/>
            </a:solidFill>
          </a:ln>
        </p:spPr>
        <p:txBody>
          <a:bodyPr wrap="square" rtlCol="0">
            <a:spAutoFit/>
          </a:bodyPr>
          <a:lstStyle/>
          <a:p>
            <a:pPr algn="ctr"/>
            <a:r>
              <a:rPr lang="fr-FR" sz="2200" b="1" dirty="0" smtClean="0">
                <a:latin typeface="Arial Narrow" panose="020B0606020202030204" pitchFamily="34" charset="0"/>
              </a:rPr>
              <a:t>SALAIRE NET</a:t>
            </a:r>
            <a:endParaRPr lang="fr-FR" sz="2200" b="1" dirty="0">
              <a:latin typeface="Arial Narrow" panose="020B0606020202030204" pitchFamily="34" charset="0"/>
            </a:endParaRPr>
          </a:p>
        </p:txBody>
      </p:sp>
      <p:sp>
        <p:nvSpPr>
          <p:cNvPr id="16" name="ZoneTexte 15"/>
          <p:cNvSpPr txBox="1"/>
          <p:nvPr/>
        </p:nvSpPr>
        <p:spPr>
          <a:xfrm>
            <a:off x="7975284" y="5152341"/>
            <a:ext cx="2901696" cy="769441"/>
          </a:xfrm>
          <a:prstGeom prst="rect">
            <a:avLst/>
          </a:prstGeom>
          <a:noFill/>
          <a:ln>
            <a:solidFill>
              <a:srgbClr val="FF0000"/>
            </a:solidFill>
          </a:ln>
        </p:spPr>
        <p:txBody>
          <a:bodyPr wrap="square" rtlCol="0">
            <a:spAutoFit/>
          </a:bodyPr>
          <a:lstStyle/>
          <a:p>
            <a:pPr algn="ctr"/>
            <a:r>
              <a:rPr lang="fr-FR" sz="2200" b="1" dirty="0" smtClean="0">
                <a:latin typeface="Arial Narrow" panose="020B0606020202030204" pitchFamily="34" charset="0"/>
              </a:rPr>
              <a:t>Part patronale versée à la protection sociale</a:t>
            </a:r>
            <a:endParaRPr lang="fr-FR" sz="2200" b="1" dirty="0">
              <a:latin typeface="Arial Narrow" panose="020B0606020202030204" pitchFamily="34" charset="0"/>
            </a:endParaRPr>
          </a:p>
        </p:txBody>
      </p:sp>
      <p:sp>
        <p:nvSpPr>
          <p:cNvPr id="17" name="ZoneTexte 16"/>
          <p:cNvSpPr txBox="1"/>
          <p:nvPr/>
        </p:nvSpPr>
        <p:spPr>
          <a:xfrm>
            <a:off x="3867769" y="5152341"/>
            <a:ext cx="2901696" cy="769441"/>
          </a:xfrm>
          <a:prstGeom prst="rect">
            <a:avLst/>
          </a:prstGeom>
          <a:noFill/>
          <a:ln>
            <a:solidFill>
              <a:srgbClr val="FF0000"/>
            </a:solidFill>
          </a:ln>
        </p:spPr>
        <p:txBody>
          <a:bodyPr wrap="square" rtlCol="0">
            <a:spAutoFit/>
          </a:bodyPr>
          <a:lstStyle/>
          <a:p>
            <a:pPr algn="ctr"/>
            <a:r>
              <a:rPr lang="fr-FR" sz="2200" b="1" dirty="0" smtClean="0">
                <a:latin typeface="Arial Narrow" panose="020B0606020202030204" pitchFamily="34" charset="0"/>
              </a:rPr>
              <a:t>Part salariale versée à la protection sociale</a:t>
            </a:r>
            <a:endParaRPr lang="fr-FR" sz="2200" b="1" dirty="0">
              <a:latin typeface="Arial Narrow" panose="020B0606020202030204" pitchFamily="34" charset="0"/>
            </a:endParaRPr>
          </a:p>
        </p:txBody>
      </p:sp>
      <p:sp>
        <p:nvSpPr>
          <p:cNvPr id="19" name="Accolade ouvrante 18"/>
          <p:cNvSpPr/>
          <p:nvPr/>
        </p:nvSpPr>
        <p:spPr>
          <a:xfrm rot="5400000">
            <a:off x="4581705" y="1064397"/>
            <a:ext cx="780288" cy="4471314"/>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Accolade ouvrante 20"/>
          <p:cNvSpPr/>
          <p:nvPr/>
        </p:nvSpPr>
        <p:spPr>
          <a:xfrm rot="5400000">
            <a:off x="6609491" y="-584636"/>
            <a:ext cx="628019" cy="4304966"/>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Accolade ouvrante 21"/>
          <p:cNvSpPr/>
          <p:nvPr/>
        </p:nvSpPr>
        <p:spPr>
          <a:xfrm rot="5400000">
            <a:off x="6905257" y="2432358"/>
            <a:ext cx="780288" cy="4471314"/>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994448310"/>
      </p:ext>
    </p:extLst>
  </p:cSld>
  <p:clrMapOvr>
    <a:masterClrMapping/>
  </p:clrMapOvr>
  <mc:AlternateContent xmlns:mc="http://schemas.openxmlformats.org/markup-compatibility/2006" xmlns:p14="http://schemas.microsoft.com/office/powerpoint/2010/main">
    <mc:Choice Requires="p14">
      <p:transition spd="slow" p14:dur="2000" advTm="25829"/>
    </mc:Choice>
    <mc:Fallback xmlns="">
      <p:transition spd="slow" advTm="2582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6" y="5900928"/>
            <a:ext cx="1011246" cy="957072"/>
          </a:xfrm>
          <a:prstGeom prst="rect">
            <a:avLst/>
          </a:prstGeom>
        </p:spPr>
      </p:pic>
      <p:sp>
        <p:nvSpPr>
          <p:cNvPr id="8" name="Sous-titre 7"/>
          <p:cNvSpPr>
            <a:spLocks noGrp="1"/>
          </p:cNvSpPr>
          <p:nvPr>
            <p:ph type="subTitle" idx="1"/>
          </p:nvPr>
        </p:nvSpPr>
        <p:spPr>
          <a:xfrm>
            <a:off x="169817" y="-151302"/>
            <a:ext cx="12089269" cy="743863"/>
          </a:xfrm>
        </p:spPr>
        <p:txBody>
          <a:bodyPr>
            <a:noAutofit/>
          </a:bodyPr>
          <a:lstStyle/>
          <a:p>
            <a:r>
              <a:rPr lang="fr-FR" sz="4400" b="1" dirty="0" smtClean="0">
                <a:solidFill>
                  <a:srgbClr val="FF0000"/>
                </a:solidFill>
                <a:latin typeface="Arial" panose="020B0604020202020204" pitchFamily="34" charset="0"/>
                <a:cs typeface="Arial" panose="020B0604020202020204" pitchFamily="34" charset="0"/>
              </a:rPr>
              <a:t>L</a:t>
            </a:r>
            <a:r>
              <a:rPr lang="fr-FR" sz="3200" b="1" dirty="0" smtClean="0">
                <a:solidFill>
                  <a:schemeClr val="tx1"/>
                </a:solidFill>
                <a:latin typeface="Arial" panose="020B0604020202020204" pitchFamily="34" charset="0"/>
                <a:cs typeface="Arial" panose="020B0604020202020204" pitchFamily="34" charset="0"/>
              </a:rPr>
              <a:t>oi</a:t>
            </a:r>
            <a:r>
              <a:rPr lang="fr-FR" sz="3200" b="1" dirty="0" smtClean="0">
                <a:solidFill>
                  <a:srgbClr val="FF0000"/>
                </a:solidFill>
                <a:latin typeface="Arial" panose="020B0604020202020204" pitchFamily="34" charset="0"/>
                <a:cs typeface="Arial" panose="020B0604020202020204" pitchFamily="34" charset="0"/>
              </a:rPr>
              <a:t> </a:t>
            </a:r>
            <a:r>
              <a:rPr lang="fr-FR" sz="3200" b="1" dirty="0" smtClean="0">
                <a:solidFill>
                  <a:schemeClr val="tx1"/>
                </a:solidFill>
                <a:latin typeface="Arial" panose="020B0604020202020204" pitchFamily="34" charset="0"/>
                <a:cs typeface="Arial" panose="020B0604020202020204" pitchFamily="34" charset="0"/>
              </a:rPr>
              <a:t>de</a:t>
            </a:r>
            <a:r>
              <a:rPr lang="fr-FR" sz="3200" b="1" dirty="0" smtClean="0">
                <a:solidFill>
                  <a:srgbClr val="FF0000"/>
                </a:solidFill>
                <a:latin typeface="Arial" panose="020B0604020202020204" pitchFamily="34" charset="0"/>
                <a:cs typeface="Arial" panose="020B0604020202020204" pitchFamily="34" charset="0"/>
              </a:rPr>
              <a:t> </a:t>
            </a:r>
            <a:r>
              <a:rPr lang="fr-FR" sz="4400" b="1" dirty="0" smtClean="0">
                <a:solidFill>
                  <a:srgbClr val="FF0000"/>
                </a:solidFill>
                <a:latin typeface="Arial" panose="020B0604020202020204" pitchFamily="34" charset="0"/>
                <a:cs typeface="Arial" panose="020B0604020202020204" pitchFamily="34" charset="0"/>
              </a:rPr>
              <a:t>f</a:t>
            </a:r>
            <a:r>
              <a:rPr lang="fr-FR" sz="3200" b="1" dirty="0" smtClean="0">
                <a:solidFill>
                  <a:schemeClr val="tx1"/>
                </a:solidFill>
                <a:latin typeface="Arial" panose="020B0604020202020204" pitchFamily="34" charset="0"/>
                <a:cs typeface="Arial" panose="020B0604020202020204" pitchFamily="34" charset="0"/>
              </a:rPr>
              <a:t>inancement</a:t>
            </a:r>
            <a:r>
              <a:rPr lang="fr-FR" sz="3200" b="1" dirty="0" smtClean="0">
                <a:solidFill>
                  <a:srgbClr val="FF0000"/>
                </a:solidFill>
                <a:latin typeface="Arial" panose="020B0604020202020204" pitchFamily="34" charset="0"/>
                <a:cs typeface="Arial" panose="020B0604020202020204" pitchFamily="34" charset="0"/>
              </a:rPr>
              <a:t> </a:t>
            </a:r>
            <a:r>
              <a:rPr lang="fr-FR" sz="3200" b="1" dirty="0" smtClean="0">
                <a:solidFill>
                  <a:schemeClr val="tx1"/>
                </a:solidFill>
                <a:latin typeface="Arial" panose="020B0604020202020204" pitchFamily="34" charset="0"/>
                <a:cs typeface="Arial" panose="020B0604020202020204" pitchFamily="34" charset="0"/>
              </a:rPr>
              <a:t>de la </a:t>
            </a:r>
            <a:r>
              <a:rPr lang="fr-FR" sz="4400" b="1" dirty="0" err="1" smtClean="0">
                <a:solidFill>
                  <a:srgbClr val="FF0000"/>
                </a:solidFill>
                <a:latin typeface="Arial" panose="020B0604020202020204" pitchFamily="34" charset="0"/>
                <a:cs typeface="Arial" panose="020B0604020202020204" pitchFamily="34" charset="0"/>
              </a:rPr>
              <a:t>s</a:t>
            </a:r>
            <a:r>
              <a:rPr lang="fr-FR" sz="3200" b="1" dirty="0" err="1" smtClean="0">
                <a:solidFill>
                  <a:schemeClr val="tx1"/>
                </a:solidFill>
                <a:latin typeface="Arial" panose="020B0604020202020204" pitchFamily="34" charset="0"/>
                <a:cs typeface="Arial" panose="020B0604020202020204" pitchFamily="34" charset="0"/>
              </a:rPr>
              <a:t>ecurite</a:t>
            </a:r>
            <a:r>
              <a:rPr lang="fr-FR" sz="3200" b="1" dirty="0" smtClean="0">
                <a:solidFill>
                  <a:srgbClr val="FF0000"/>
                </a:solidFill>
                <a:latin typeface="Arial" panose="020B0604020202020204" pitchFamily="34" charset="0"/>
                <a:cs typeface="Arial" panose="020B0604020202020204" pitchFamily="34" charset="0"/>
              </a:rPr>
              <a:t> </a:t>
            </a:r>
            <a:r>
              <a:rPr lang="fr-FR" sz="4400" b="1" dirty="0" smtClean="0">
                <a:solidFill>
                  <a:srgbClr val="FF0000"/>
                </a:solidFill>
                <a:latin typeface="Arial" panose="020B0604020202020204" pitchFamily="34" charset="0"/>
                <a:cs typeface="Arial" panose="020B0604020202020204" pitchFamily="34" charset="0"/>
              </a:rPr>
              <a:t>s</a:t>
            </a:r>
            <a:r>
              <a:rPr lang="fr-FR" sz="3200" b="1" dirty="0" smtClean="0">
                <a:solidFill>
                  <a:schemeClr val="tx1"/>
                </a:solidFill>
                <a:latin typeface="Arial" panose="020B0604020202020204" pitchFamily="34" charset="0"/>
                <a:cs typeface="Arial" panose="020B0604020202020204" pitchFamily="34" charset="0"/>
              </a:rPr>
              <a:t>ociale</a:t>
            </a:r>
            <a:r>
              <a:rPr lang="fr-FR" sz="3200" b="1" dirty="0" smtClean="0">
                <a:solidFill>
                  <a:srgbClr val="FF0000"/>
                </a:solidFill>
                <a:latin typeface="Arial" panose="020B0604020202020204" pitchFamily="34" charset="0"/>
                <a:cs typeface="Arial" panose="020B0604020202020204" pitchFamily="34" charset="0"/>
              </a:rPr>
              <a:t>  2018</a:t>
            </a:r>
            <a:endParaRPr lang="fr-FR" sz="2800" b="1" dirty="0" smtClean="0">
              <a:solidFill>
                <a:schemeClr val="tx1"/>
              </a:solidFill>
              <a:latin typeface="Arial" panose="020B0604020202020204" pitchFamily="34" charset="0"/>
              <a:cs typeface="Arial" panose="020B0604020202020204" pitchFamily="34" charset="0"/>
            </a:endParaRPr>
          </a:p>
        </p:txBody>
      </p:sp>
      <p:sp>
        <p:nvSpPr>
          <p:cNvPr id="2" name="Flèche courbée vers la droite 1"/>
          <p:cNvSpPr/>
          <p:nvPr/>
        </p:nvSpPr>
        <p:spPr>
          <a:xfrm>
            <a:off x="301166" y="872198"/>
            <a:ext cx="574765" cy="705394"/>
          </a:xfrm>
          <a:prstGeom prst="curvedRightArrow">
            <a:avLst>
              <a:gd name="adj1" fmla="val 25000"/>
              <a:gd name="adj2" fmla="val 3770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 name="ZoneTexte 2"/>
          <p:cNvSpPr txBox="1"/>
          <p:nvPr/>
        </p:nvSpPr>
        <p:spPr>
          <a:xfrm>
            <a:off x="989670" y="1100539"/>
            <a:ext cx="10685416" cy="954107"/>
          </a:xfrm>
          <a:prstGeom prst="rect">
            <a:avLst/>
          </a:prstGeom>
          <a:noFill/>
        </p:spPr>
        <p:txBody>
          <a:bodyPr wrap="square" rtlCol="0">
            <a:spAutoFit/>
          </a:bodyPr>
          <a:lstStyle/>
          <a:p>
            <a:r>
              <a:rPr lang="fr-FR" sz="2800" b="1" dirty="0">
                <a:latin typeface="Arial" panose="020B0604020202020204" pitchFamily="34" charset="0"/>
                <a:cs typeface="Arial" panose="020B0604020202020204" pitchFamily="34" charset="0"/>
              </a:rPr>
              <a:t>Poursuite du programme </a:t>
            </a:r>
            <a:r>
              <a:rPr lang="fr-FR" sz="2800" b="1" dirty="0" smtClean="0">
                <a:latin typeface="Arial" panose="020B0604020202020204" pitchFamily="34" charset="0"/>
                <a:cs typeface="Arial" panose="020B0604020202020204" pitchFamily="34" charset="0"/>
              </a:rPr>
              <a:t>de Régression Sociale par MACRON et </a:t>
            </a:r>
            <a:r>
              <a:rPr lang="fr-FR" sz="2800" b="1" dirty="0" err="1" smtClean="0">
                <a:latin typeface="Arial" panose="020B0604020202020204" pitchFamily="34" charset="0"/>
                <a:cs typeface="Arial" panose="020B0604020202020204" pitchFamily="34" charset="0"/>
              </a:rPr>
              <a:t>Consoeur</a:t>
            </a:r>
            <a:r>
              <a:rPr lang="fr-FR" sz="2800" b="1" dirty="0" smtClean="0">
                <a:latin typeface="Arial" panose="020B0604020202020204" pitchFamily="34" charset="0"/>
                <a:cs typeface="Arial" panose="020B0604020202020204" pitchFamily="34" charset="0"/>
              </a:rPr>
              <a:t> …</a:t>
            </a:r>
            <a:endParaRPr lang="fr-FR" sz="2800" b="1" dirty="0">
              <a:latin typeface="Arial" panose="020B0604020202020204" pitchFamily="34" charset="0"/>
              <a:cs typeface="Arial" panose="020B0604020202020204" pitchFamily="34" charset="0"/>
            </a:endParaRPr>
          </a:p>
        </p:txBody>
      </p:sp>
      <p:sp>
        <p:nvSpPr>
          <p:cNvPr id="4" name="ZoneTexte 3"/>
          <p:cNvSpPr txBox="1"/>
          <p:nvPr/>
        </p:nvSpPr>
        <p:spPr>
          <a:xfrm>
            <a:off x="1848339" y="2084864"/>
            <a:ext cx="8732223" cy="3108543"/>
          </a:xfrm>
          <a:prstGeom prst="rect">
            <a:avLst/>
          </a:prstGeom>
          <a:noFill/>
        </p:spPr>
        <p:txBody>
          <a:bodyPr wrap="square" rtlCol="0">
            <a:spAutoFit/>
          </a:bodyPr>
          <a:lstStyle/>
          <a:p>
            <a:pPr marL="342900" indent="-342900">
              <a:buFont typeface="Wingdings" panose="05000000000000000000" pitchFamily="2" charset="2"/>
              <a:buChar char="ü"/>
            </a:pPr>
            <a:r>
              <a:rPr lang="fr-FR" sz="2800" b="1" dirty="0" smtClean="0"/>
              <a:t>Hausse de la CSG</a:t>
            </a:r>
          </a:p>
          <a:p>
            <a:endParaRPr lang="fr-FR" sz="2800" b="1" dirty="0" smtClean="0"/>
          </a:p>
          <a:p>
            <a:pPr marL="342900" indent="-342900">
              <a:buFont typeface="Wingdings" panose="05000000000000000000" pitchFamily="2" charset="2"/>
              <a:buChar char="ü"/>
            </a:pPr>
            <a:r>
              <a:rPr lang="fr-FR" sz="2800" b="1" dirty="0" smtClean="0"/>
              <a:t>Suppression des cotisations sociales maladie et des contributions d’assurance chômage</a:t>
            </a:r>
          </a:p>
          <a:p>
            <a:endParaRPr lang="fr-FR" sz="2800" b="1" dirty="0" smtClean="0"/>
          </a:p>
          <a:p>
            <a:pPr marL="342900" indent="-342900">
              <a:buFont typeface="Wingdings" panose="05000000000000000000" pitchFamily="2" charset="2"/>
              <a:buChar char="ü"/>
            </a:pPr>
            <a:r>
              <a:rPr lang="fr-FR" sz="2800" b="1" dirty="0" smtClean="0"/>
              <a:t>Renforcement des allègements généraux en contrepartie de la suppression du CICE</a:t>
            </a:r>
            <a:endParaRPr lang="fr-FR" sz="2800" b="1" dirty="0"/>
          </a:p>
        </p:txBody>
      </p:sp>
      <p:sp>
        <p:nvSpPr>
          <p:cNvPr id="20" name="Rectangle avec flèche vers le bas 19"/>
          <p:cNvSpPr/>
          <p:nvPr/>
        </p:nvSpPr>
        <p:spPr>
          <a:xfrm>
            <a:off x="5008668" y="5438935"/>
            <a:ext cx="1713461" cy="461993"/>
          </a:xfrm>
          <a:prstGeom prst="downArrowCallout">
            <a:avLst>
              <a:gd name="adj1" fmla="val 3382"/>
              <a:gd name="adj2" fmla="val 52650"/>
              <a:gd name="adj3" fmla="val 25000"/>
              <a:gd name="adj4" fmla="val 6497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710482" y="5900928"/>
            <a:ext cx="10481518" cy="1015663"/>
          </a:xfrm>
          <a:prstGeom prst="rect">
            <a:avLst/>
          </a:prstGeom>
          <a:noFill/>
        </p:spPr>
        <p:txBody>
          <a:bodyPr wrap="square" rtlCol="0">
            <a:spAutoFit/>
          </a:bodyPr>
          <a:lstStyle/>
          <a:p>
            <a:r>
              <a:rPr lang="fr-FR" sz="4000" b="1" dirty="0" smtClean="0"/>
              <a:t>Casse du </a:t>
            </a:r>
            <a:r>
              <a:rPr lang="fr-FR" sz="6000" b="1" dirty="0" smtClean="0">
                <a:solidFill>
                  <a:srgbClr val="FF0000"/>
                </a:solidFill>
                <a:latin typeface="Algerian" panose="04020705040A02060702" pitchFamily="82" charset="0"/>
              </a:rPr>
              <a:t>SALAIRE SOCIALISE</a:t>
            </a:r>
            <a:endParaRPr lang="fr-FR" sz="6000" dirty="0">
              <a:solidFill>
                <a:srgbClr val="FF0000"/>
              </a:solidFill>
              <a:latin typeface="Algerian" panose="04020705040A02060702" pitchFamily="82" charset="0"/>
            </a:endParaRPr>
          </a:p>
        </p:txBody>
      </p:sp>
      <p:pic>
        <p:nvPicPr>
          <p:cNvPr id="5" name="Image 4"/>
          <p:cNvPicPr>
            <a:picLocks noChangeAspect="1"/>
          </p:cNvPicPr>
          <p:nvPr/>
        </p:nvPicPr>
        <p:blipFill>
          <a:blip r:embed="rId4">
            <a:grayscl/>
          </a:blip>
          <a:stretch>
            <a:fillRect/>
          </a:stretch>
        </p:blipFill>
        <p:spPr>
          <a:xfrm>
            <a:off x="9154869" y="3517467"/>
            <a:ext cx="2859008" cy="2383461"/>
          </a:xfrm>
          <a:prstGeom prst="rect">
            <a:avLst/>
          </a:prstGeom>
        </p:spPr>
      </p:pic>
    </p:spTree>
    <p:extLst>
      <p:ext uri="{BB962C8B-B14F-4D97-AF65-F5344CB8AC3E}">
        <p14:creationId xmlns:p14="http://schemas.microsoft.com/office/powerpoint/2010/main" val="3544556592"/>
      </p:ext>
    </p:extLst>
  </p:cSld>
  <p:clrMapOvr>
    <a:masterClrMapping/>
  </p:clrMapOvr>
  <mc:AlternateContent xmlns:mc="http://schemas.openxmlformats.org/markup-compatibility/2006" xmlns:p14="http://schemas.microsoft.com/office/powerpoint/2010/main">
    <mc:Choice Requires="p14">
      <p:transition spd="slow" p14:dur="2000" advTm="26261"/>
    </mc:Choice>
    <mc:Fallback xmlns="">
      <p:transition spd="slow" advTm="2626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463" y="5900928"/>
            <a:ext cx="1011246" cy="957072"/>
          </a:xfrm>
          <a:prstGeom prst="rect">
            <a:avLst/>
          </a:prstGeom>
        </p:spPr>
      </p:pic>
      <p:sp>
        <p:nvSpPr>
          <p:cNvPr id="8" name="Sous-titre 7"/>
          <p:cNvSpPr>
            <a:spLocks noGrp="1"/>
          </p:cNvSpPr>
          <p:nvPr>
            <p:ph type="subTitle" idx="1"/>
          </p:nvPr>
        </p:nvSpPr>
        <p:spPr>
          <a:xfrm>
            <a:off x="3043646" y="197506"/>
            <a:ext cx="8869680" cy="743863"/>
          </a:xfrm>
        </p:spPr>
        <p:txBody>
          <a:bodyPr>
            <a:noAutofit/>
          </a:bodyPr>
          <a:lstStyle/>
          <a:p>
            <a:r>
              <a:rPr lang="fr-FR" sz="2800" b="1" dirty="0" smtClean="0">
                <a:solidFill>
                  <a:schemeClr val="tx1"/>
                </a:solidFill>
                <a:latin typeface="Arial" panose="020B0604020202020204" pitchFamily="34" charset="0"/>
                <a:cs typeface="Arial" panose="020B0604020202020204" pitchFamily="34" charset="0"/>
              </a:rPr>
              <a:t>Retour sur la </a:t>
            </a:r>
            <a:r>
              <a:rPr lang="fr-FR" sz="2800" b="1" dirty="0" err="1" smtClean="0">
                <a:solidFill>
                  <a:schemeClr val="tx1"/>
                </a:solidFill>
                <a:latin typeface="Arial" panose="020B0604020202020204" pitchFamily="34" charset="0"/>
                <a:cs typeface="Arial" panose="020B0604020202020204" pitchFamily="34" charset="0"/>
              </a:rPr>
              <a:t>csg</a:t>
            </a:r>
            <a:r>
              <a:rPr lang="fr-FR" sz="2800" b="1" dirty="0" smtClean="0">
                <a:solidFill>
                  <a:schemeClr val="tx1"/>
                </a:solidFill>
                <a:latin typeface="Arial" panose="020B0604020202020204" pitchFamily="34" charset="0"/>
                <a:cs typeface="Arial" panose="020B0604020202020204" pitchFamily="34" charset="0"/>
              </a:rPr>
              <a:t> </a:t>
            </a:r>
            <a:r>
              <a:rPr lang="fr-FR" sz="1800" b="1" dirty="0" smtClean="0">
                <a:solidFill>
                  <a:schemeClr val="tx1"/>
                </a:solidFill>
                <a:latin typeface="Arial" panose="020B0604020202020204" pitchFamily="34" charset="0"/>
                <a:cs typeface="Arial" panose="020B0604020202020204" pitchFamily="34" charset="0"/>
              </a:rPr>
              <a:t>(contribution sociale </a:t>
            </a:r>
            <a:r>
              <a:rPr lang="fr-FR" sz="1800" b="1" dirty="0" err="1" smtClean="0">
                <a:solidFill>
                  <a:schemeClr val="tx1"/>
                </a:solidFill>
                <a:latin typeface="Arial" panose="020B0604020202020204" pitchFamily="34" charset="0"/>
                <a:cs typeface="Arial" panose="020B0604020202020204" pitchFamily="34" charset="0"/>
              </a:rPr>
              <a:t>generalisee</a:t>
            </a:r>
            <a:r>
              <a:rPr lang="fr-FR" sz="1800" b="1" dirty="0" smtClean="0">
                <a:solidFill>
                  <a:schemeClr val="tx1"/>
                </a:solidFill>
                <a:latin typeface="Arial" panose="020B0604020202020204" pitchFamily="34" charset="0"/>
                <a:cs typeface="Arial" panose="020B0604020202020204" pitchFamily="34" charset="0"/>
              </a:rPr>
              <a:t>)</a:t>
            </a:r>
          </a:p>
        </p:txBody>
      </p:sp>
      <p:sp>
        <p:nvSpPr>
          <p:cNvPr id="3" name="ZoneTexte 2"/>
          <p:cNvSpPr txBox="1"/>
          <p:nvPr/>
        </p:nvSpPr>
        <p:spPr>
          <a:xfrm>
            <a:off x="145473" y="1413924"/>
            <a:ext cx="4585063" cy="1569660"/>
          </a:xfrm>
          <a:prstGeom prst="rect">
            <a:avLst/>
          </a:prstGeom>
          <a:noFill/>
          <a:ln>
            <a:solidFill>
              <a:schemeClr val="accent1">
                <a:shade val="50000"/>
              </a:schemeClr>
            </a:solidFill>
          </a:ln>
        </p:spPr>
        <p:txBody>
          <a:bodyPr wrap="square" rtlCol="0">
            <a:spAutoFit/>
          </a:bodyPr>
          <a:lstStyle/>
          <a:p>
            <a:r>
              <a:rPr lang="fr-FR" sz="2400" b="1" dirty="0" smtClean="0">
                <a:latin typeface="Arial" panose="020B0604020202020204" pitchFamily="34" charset="0"/>
                <a:cs typeface="Arial" panose="020B0604020202020204" pitchFamily="34" charset="0"/>
              </a:rPr>
              <a:t>1,1 % en 1991 sur les revenus d’activités, elle atteindra 7,5 % en 2017.</a:t>
            </a:r>
          </a:p>
          <a:p>
            <a:pPr algn="ctr"/>
            <a:r>
              <a:rPr lang="fr-FR" sz="2400" b="1" dirty="0" smtClean="0">
                <a:solidFill>
                  <a:srgbClr val="FF0000"/>
                </a:solidFill>
                <a:latin typeface="Arial" panose="020B0604020202020204" pitchFamily="34" charset="0"/>
                <a:cs typeface="Arial" panose="020B0604020202020204" pitchFamily="34" charset="0"/>
              </a:rPr>
              <a:t>Elle est de 9,2 % A ce jour.</a:t>
            </a:r>
            <a:endParaRPr lang="fr-FR" sz="2400" b="1" dirty="0">
              <a:solidFill>
                <a:srgbClr val="FF0000"/>
              </a:solidFill>
              <a:latin typeface="Arial" panose="020B0604020202020204" pitchFamily="34" charset="0"/>
              <a:cs typeface="Arial" panose="020B0604020202020204" pitchFamily="34" charset="0"/>
            </a:endParaRPr>
          </a:p>
        </p:txBody>
      </p:sp>
      <p:sp>
        <p:nvSpPr>
          <p:cNvPr id="10" name="Sous-titre 7"/>
          <p:cNvSpPr txBox="1">
            <a:spLocks/>
          </p:cNvSpPr>
          <p:nvPr/>
        </p:nvSpPr>
        <p:spPr>
          <a:xfrm>
            <a:off x="4939837" y="1730553"/>
            <a:ext cx="6838407" cy="1848085"/>
          </a:xfrm>
          <a:prstGeom prst="rect">
            <a:avLst/>
          </a:prstGeom>
          <a:ln>
            <a:solidFill>
              <a:schemeClr val="accent1">
                <a:shade val="50000"/>
              </a:schemeClr>
            </a:solidFill>
          </a:ln>
        </p:spPr>
        <p:txBody>
          <a:bodyPr vert="horz" lIns="91440" tIns="45720" rIns="91440" bIns="45720" rtlCol="0">
            <a:no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r>
              <a:rPr lang="fr-FR" sz="2400" b="1" cap="none" dirty="0" smtClean="0">
                <a:solidFill>
                  <a:srgbClr val="FF0000"/>
                </a:solidFill>
                <a:latin typeface="Arial" panose="020B0604020202020204" pitchFamily="34" charset="0"/>
                <a:cs typeface="Arial" panose="020B0604020202020204" pitchFamily="34" charset="0"/>
              </a:rPr>
              <a:t>Impôt alloué à la Sécurité Sociale… ?</a:t>
            </a:r>
          </a:p>
          <a:p>
            <a:r>
              <a:rPr lang="fr-FR" sz="2000" b="1" cap="none" dirty="0" smtClean="0">
                <a:solidFill>
                  <a:schemeClr val="tx1"/>
                </a:solidFill>
                <a:latin typeface="Arial" panose="020B0604020202020204" pitchFamily="34" charset="0"/>
                <a:cs typeface="Arial" panose="020B0604020202020204" pitchFamily="34" charset="0"/>
              </a:rPr>
              <a:t>Pour 8,60 % </a:t>
            </a:r>
            <a:r>
              <a:rPr lang="fr-FR" sz="1600" b="1" cap="none" dirty="0" smtClean="0">
                <a:solidFill>
                  <a:schemeClr val="tx1"/>
                </a:solidFill>
                <a:latin typeface="Arial" panose="020B0604020202020204" pitchFamily="34" charset="0"/>
                <a:cs typeface="Arial" panose="020B0604020202020204" pitchFamily="34" charset="0"/>
              </a:rPr>
              <a:t>(0,60 % = amortissement de la dette sociale)</a:t>
            </a:r>
          </a:p>
          <a:p>
            <a:r>
              <a:rPr lang="fr-FR" sz="1800" b="1" cap="none" dirty="0" smtClean="0">
                <a:solidFill>
                  <a:schemeClr val="tx1"/>
                </a:solidFill>
                <a:latin typeface="Arial" panose="020B0604020202020204" pitchFamily="34" charset="0"/>
                <a:cs typeface="Arial" panose="020B0604020202020204" pitchFamily="34" charset="0"/>
              </a:rPr>
              <a:t>Mais, la LFSS 2018, prévoit la possibilité de l’allouer au budget de l’état !!!</a:t>
            </a:r>
          </a:p>
        </p:txBody>
      </p:sp>
      <p:sp>
        <p:nvSpPr>
          <p:cNvPr id="12" name="Sous-titre 7"/>
          <p:cNvSpPr txBox="1">
            <a:spLocks/>
          </p:cNvSpPr>
          <p:nvPr/>
        </p:nvSpPr>
        <p:spPr>
          <a:xfrm>
            <a:off x="720140" y="3950979"/>
            <a:ext cx="8869680" cy="2626465"/>
          </a:xfrm>
          <a:prstGeom prst="rect">
            <a:avLst/>
          </a:prstGeom>
          <a:ln>
            <a:solidFill>
              <a:schemeClr val="accent1">
                <a:shade val="50000"/>
              </a:schemeClr>
            </a:solidFill>
          </a:ln>
        </p:spPr>
        <p:txBody>
          <a:bodyPr vert="horz" lIns="91440" tIns="45720" rIns="91440" bIns="45720" rtlCol="0">
            <a:no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r>
              <a:rPr lang="fr-FR" sz="2400" b="1" cap="none" dirty="0" smtClean="0">
                <a:solidFill>
                  <a:schemeClr val="tx1"/>
                </a:solidFill>
                <a:latin typeface="Arial" panose="020B0604020202020204" pitchFamily="34" charset="0"/>
                <a:cs typeface="Arial" panose="020B0604020202020204" pitchFamily="34" charset="0"/>
              </a:rPr>
              <a:t>Qui « PAYE » ?</a:t>
            </a:r>
          </a:p>
          <a:p>
            <a:r>
              <a:rPr lang="fr-FR" sz="1800" b="1" cap="none" dirty="0" smtClean="0">
                <a:solidFill>
                  <a:schemeClr val="tx1"/>
                </a:solidFill>
                <a:latin typeface="Arial" panose="020B0604020202020204" pitchFamily="34" charset="0"/>
                <a:cs typeface="Arial" panose="020B0604020202020204" pitchFamily="34" charset="0"/>
              </a:rPr>
              <a:t>les salariés pour </a:t>
            </a:r>
            <a:r>
              <a:rPr lang="fr-FR" sz="2400" b="1" cap="none" dirty="0" smtClean="0">
                <a:solidFill>
                  <a:schemeClr val="tx1"/>
                </a:solidFill>
                <a:latin typeface="Arial" panose="020B0604020202020204" pitchFamily="34" charset="0"/>
                <a:cs typeface="Arial" panose="020B0604020202020204" pitchFamily="34" charset="0"/>
              </a:rPr>
              <a:t>70 %</a:t>
            </a:r>
          </a:p>
          <a:p>
            <a:r>
              <a:rPr lang="fr-FR" sz="1800" b="1" cap="none" dirty="0" smtClean="0">
                <a:solidFill>
                  <a:schemeClr val="tx1"/>
                </a:solidFill>
                <a:latin typeface="Arial" panose="020B0604020202020204" pitchFamily="34" charset="0"/>
                <a:cs typeface="Arial" panose="020B0604020202020204" pitchFamily="34" charset="0"/>
              </a:rPr>
              <a:t>les revenus de substitutions (indemnités journalières, retraites, indemnisation chômage) pour </a:t>
            </a:r>
            <a:r>
              <a:rPr lang="fr-FR" sz="2400" b="1" cap="none" dirty="0" smtClean="0">
                <a:solidFill>
                  <a:schemeClr val="tx1"/>
                </a:solidFill>
                <a:latin typeface="Arial" panose="020B0604020202020204" pitchFamily="34" charset="0"/>
                <a:cs typeface="Arial" panose="020B0604020202020204" pitchFamily="34" charset="0"/>
              </a:rPr>
              <a:t>17 %</a:t>
            </a:r>
          </a:p>
          <a:p>
            <a:r>
              <a:rPr lang="fr-FR" sz="1800" b="1" cap="none" dirty="0" smtClean="0">
                <a:solidFill>
                  <a:schemeClr val="tx1"/>
                </a:solidFill>
                <a:latin typeface="Arial" panose="020B0604020202020204" pitchFamily="34" charset="0"/>
                <a:cs typeface="Arial" panose="020B0604020202020204" pitchFamily="34" charset="0"/>
              </a:rPr>
              <a:t>les revenus de patrimoine et de placement pour </a:t>
            </a:r>
            <a:r>
              <a:rPr lang="fr-FR" sz="2400" b="1" cap="none" dirty="0" smtClean="0">
                <a:solidFill>
                  <a:schemeClr val="tx1"/>
                </a:solidFill>
                <a:latin typeface="Arial" panose="020B0604020202020204" pitchFamily="34" charset="0"/>
                <a:cs typeface="Arial" panose="020B0604020202020204" pitchFamily="34" charset="0"/>
              </a:rPr>
              <a:t>13 %</a:t>
            </a:r>
          </a:p>
        </p:txBody>
      </p:sp>
    </p:spTree>
    <p:extLst>
      <p:ext uri="{BB962C8B-B14F-4D97-AF65-F5344CB8AC3E}">
        <p14:creationId xmlns:p14="http://schemas.microsoft.com/office/powerpoint/2010/main" val="3092272092"/>
      </p:ext>
    </p:extLst>
  </p:cSld>
  <p:clrMapOvr>
    <a:masterClrMapping/>
  </p:clrMapOvr>
  <mc:AlternateContent xmlns:mc="http://schemas.openxmlformats.org/markup-compatibility/2006" xmlns:p14="http://schemas.microsoft.com/office/powerpoint/2010/main">
    <mc:Choice Requires="p14">
      <p:transition spd="slow" p14:dur="2000" advTm="25597"/>
    </mc:Choice>
    <mc:Fallback xmlns="">
      <p:transition spd="slow" advTm="2559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463" y="5900928"/>
            <a:ext cx="1011246" cy="957072"/>
          </a:xfrm>
          <a:prstGeom prst="rect">
            <a:avLst/>
          </a:prstGeom>
        </p:spPr>
      </p:pic>
      <p:sp>
        <p:nvSpPr>
          <p:cNvPr id="8" name="Sous-titre 7"/>
          <p:cNvSpPr>
            <a:spLocks noGrp="1"/>
          </p:cNvSpPr>
          <p:nvPr>
            <p:ph type="subTitle" idx="1"/>
          </p:nvPr>
        </p:nvSpPr>
        <p:spPr>
          <a:xfrm>
            <a:off x="77931" y="134280"/>
            <a:ext cx="11918371" cy="1394074"/>
          </a:xfrm>
        </p:spPr>
        <p:txBody>
          <a:bodyPr>
            <a:noAutofit/>
          </a:bodyPr>
          <a:lstStyle/>
          <a:p>
            <a:r>
              <a:rPr lang="fr-FR" sz="3200" b="1" dirty="0" smtClean="0">
                <a:solidFill>
                  <a:srgbClr val="FF0000"/>
                </a:solidFill>
                <a:latin typeface="Arial" panose="020B0604020202020204" pitchFamily="34" charset="0"/>
                <a:cs typeface="Arial" panose="020B0604020202020204" pitchFamily="34" charset="0"/>
              </a:rPr>
              <a:t>Restriction des moyens alloues </a:t>
            </a:r>
          </a:p>
          <a:p>
            <a:r>
              <a:rPr lang="fr-FR" sz="3200" b="1" dirty="0" smtClean="0">
                <a:solidFill>
                  <a:srgbClr val="FF0000"/>
                </a:solidFill>
                <a:latin typeface="Arial" panose="020B0604020202020204" pitchFamily="34" charset="0"/>
                <a:cs typeface="Arial" panose="020B0604020202020204" pitchFamily="34" charset="0"/>
              </a:rPr>
              <a:t>a la </a:t>
            </a:r>
            <a:r>
              <a:rPr lang="fr-FR" sz="3200" b="1" dirty="0" err="1" smtClean="0">
                <a:solidFill>
                  <a:srgbClr val="FF0000"/>
                </a:solidFill>
                <a:latin typeface="Arial" panose="020B0604020202020204" pitchFamily="34" charset="0"/>
                <a:cs typeface="Arial" panose="020B0604020202020204" pitchFamily="34" charset="0"/>
              </a:rPr>
              <a:t>securite</a:t>
            </a:r>
            <a:r>
              <a:rPr lang="fr-FR" sz="3200" b="1" dirty="0" smtClean="0">
                <a:solidFill>
                  <a:srgbClr val="FF0000"/>
                </a:solidFill>
                <a:latin typeface="Arial" panose="020B0604020202020204" pitchFamily="34" charset="0"/>
                <a:cs typeface="Arial" panose="020B0604020202020204" pitchFamily="34" charset="0"/>
              </a:rPr>
              <a:t> sociale</a:t>
            </a:r>
          </a:p>
        </p:txBody>
      </p:sp>
      <p:sp>
        <p:nvSpPr>
          <p:cNvPr id="2" name="ZoneTexte 1"/>
          <p:cNvSpPr txBox="1"/>
          <p:nvPr/>
        </p:nvSpPr>
        <p:spPr>
          <a:xfrm>
            <a:off x="975981" y="2006629"/>
            <a:ext cx="10193482" cy="738664"/>
          </a:xfrm>
          <a:prstGeom prst="rect">
            <a:avLst/>
          </a:prstGeom>
          <a:noFill/>
        </p:spPr>
        <p:txBody>
          <a:bodyPr wrap="square" rtlCol="0">
            <a:spAutoFit/>
          </a:bodyPr>
          <a:lstStyle/>
          <a:p>
            <a:r>
              <a:rPr lang="fr-FR" sz="2400" dirty="0" smtClean="0">
                <a:latin typeface="Arial Black" panose="020B0A04020102020204" pitchFamily="34" charset="0"/>
              </a:rPr>
              <a:t>15 % D’ÉCONOMIE DES FRAIS DE GESTION</a:t>
            </a:r>
          </a:p>
          <a:p>
            <a:pPr algn="r"/>
            <a:r>
              <a:rPr lang="fr-FR" b="1" dirty="0" smtClean="0">
                <a:latin typeface="Arial" panose="020B0604020202020204" pitchFamily="34" charset="0"/>
                <a:cs typeface="Arial" panose="020B0604020202020204" pitchFamily="34" charset="0"/>
              </a:rPr>
              <a:t>Sur des frais de gestion (personnel et fonctionnement) qui ne dépassent pas 3 %</a:t>
            </a:r>
            <a:endParaRPr lang="fr-FR" b="1" dirty="0">
              <a:latin typeface="Arial" panose="020B0604020202020204" pitchFamily="34" charset="0"/>
              <a:cs typeface="Arial" panose="020B0604020202020204" pitchFamily="34" charset="0"/>
            </a:endParaRPr>
          </a:p>
        </p:txBody>
      </p:sp>
      <p:sp>
        <p:nvSpPr>
          <p:cNvPr id="4" name="Flèche vers le bas 3"/>
          <p:cNvSpPr/>
          <p:nvPr/>
        </p:nvSpPr>
        <p:spPr>
          <a:xfrm>
            <a:off x="5369430" y="2868227"/>
            <a:ext cx="878031" cy="8001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1366642" y="4146602"/>
            <a:ext cx="9412160" cy="1754326"/>
          </a:xfrm>
          <a:prstGeom prst="rect">
            <a:avLst/>
          </a:prstGeom>
          <a:noFill/>
        </p:spPr>
        <p:txBody>
          <a:bodyPr wrap="square" rtlCol="0">
            <a:spAutoFit/>
          </a:bodyPr>
          <a:lstStyle/>
          <a:p>
            <a:pPr marL="285750" indent="-285750">
              <a:buFont typeface="Wingdings" panose="05000000000000000000" pitchFamily="2" charset="2"/>
              <a:buChar char="§"/>
            </a:pPr>
            <a:r>
              <a:rPr lang="fr-FR" sz="2800" b="1" dirty="0" smtClean="0">
                <a:solidFill>
                  <a:srgbClr val="FF0000"/>
                </a:solidFill>
              </a:rPr>
              <a:t>Pour les assurés, allocataires, usagers</a:t>
            </a:r>
            <a:r>
              <a:rPr lang="fr-FR" sz="2800" dirty="0" smtClean="0"/>
              <a:t> : Moins de moyens pour remplir les missions de services publics</a:t>
            </a:r>
          </a:p>
          <a:p>
            <a:pPr marL="285750" indent="-285750">
              <a:buFont typeface="Wingdings" panose="05000000000000000000" pitchFamily="2" charset="2"/>
              <a:buChar char="§"/>
            </a:pPr>
            <a:endParaRPr lang="fr-FR" sz="2400" dirty="0"/>
          </a:p>
          <a:p>
            <a:pPr marL="285750" indent="-285750">
              <a:buFont typeface="Wingdings" panose="05000000000000000000" pitchFamily="2" charset="2"/>
              <a:buChar char="§"/>
            </a:pPr>
            <a:r>
              <a:rPr lang="fr-FR" sz="2800" b="1" dirty="0" smtClean="0">
                <a:solidFill>
                  <a:srgbClr val="FF0000"/>
                </a:solidFill>
              </a:rPr>
              <a:t>Pour les salariés </a:t>
            </a:r>
            <a:r>
              <a:rPr lang="fr-FR" sz="2800" dirty="0" smtClean="0"/>
              <a:t>: Des conditions de travail dégradées</a:t>
            </a:r>
            <a:endParaRPr lang="fr-FR" sz="2800" dirty="0"/>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9504" y="156245"/>
            <a:ext cx="1499918" cy="2099396"/>
          </a:xfrm>
          <a:prstGeom prst="rect">
            <a:avLst/>
          </a:prstGeom>
        </p:spPr>
      </p:pic>
    </p:spTree>
    <p:extLst>
      <p:ext uri="{BB962C8B-B14F-4D97-AF65-F5344CB8AC3E}">
        <p14:creationId xmlns:p14="http://schemas.microsoft.com/office/powerpoint/2010/main" val="65811292"/>
      </p:ext>
    </p:extLst>
  </p:cSld>
  <p:clrMapOvr>
    <a:masterClrMapping/>
  </p:clrMapOvr>
  <mc:AlternateContent xmlns:mc="http://schemas.openxmlformats.org/markup-compatibility/2006" xmlns:p14="http://schemas.microsoft.com/office/powerpoint/2010/main">
    <mc:Choice Requires="p14">
      <p:transition spd="slow" p14:dur="2000" advTm="26358"/>
    </mc:Choice>
    <mc:Fallback xmlns="">
      <p:transition spd="slow" advTm="2635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463" y="5900928"/>
            <a:ext cx="1011246" cy="957072"/>
          </a:xfrm>
          <a:prstGeom prst="rect">
            <a:avLst/>
          </a:prstGeom>
        </p:spPr>
      </p:pic>
      <p:sp>
        <p:nvSpPr>
          <p:cNvPr id="8" name="Sous-titre 7"/>
          <p:cNvSpPr>
            <a:spLocks noGrp="1"/>
          </p:cNvSpPr>
          <p:nvPr>
            <p:ph type="subTitle" idx="1"/>
          </p:nvPr>
        </p:nvSpPr>
        <p:spPr>
          <a:xfrm>
            <a:off x="966355" y="563698"/>
            <a:ext cx="10370253" cy="743863"/>
          </a:xfrm>
        </p:spPr>
        <p:txBody>
          <a:bodyPr>
            <a:noAutofit/>
          </a:bodyPr>
          <a:lstStyle/>
          <a:p>
            <a:r>
              <a:rPr lang="fr-FR" sz="2800" b="1" dirty="0" smtClean="0">
                <a:solidFill>
                  <a:schemeClr val="tx1"/>
                </a:solidFill>
                <a:latin typeface="Arial" panose="020B0604020202020204" pitchFamily="34" charset="0"/>
                <a:cs typeface="Arial" panose="020B0604020202020204" pitchFamily="34" charset="0"/>
              </a:rPr>
              <a:t>Des </a:t>
            </a:r>
            <a:r>
              <a:rPr lang="fr-FR" sz="2800" b="1" dirty="0" err="1" smtClean="0">
                <a:solidFill>
                  <a:schemeClr val="tx1"/>
                </a:solidFill>
                <a:latin typeface="Arial" panose="020B0604020202020204" pitchFamily="34" charset="0"/>
                <a:cs typeface="Arial" panose="020B0604020202020204" pitchFamily="34" charset="0"/>
              </a:rPr>
              <a:t>consequences</a:t>
            </a:r>
            <a:r>
              <a:rPr lang="fr-FR" sz="2800" b="1" dirty="0" smtClean="0">
                <a:solidFill>
                  <a:schemeClr val="tx1"/>
                </a:solidFill>
                <a:latin typeface="Arial" panose="020B0604020202020204" pitchFamily="34" charset="0"/>
                <a:cs typeface="Arial" panose="020B0604020202020204" pitchFamily="34" charset="0"/>
              </a:rPr>
              <a:t> directes pour la population</a:t>
            </a:r>
            <a:endParaRPr lang="fr-FR" sz="1800" b="1" dirty="0" smtClean="0">
              <a:solidFill>
                <a:schemeClr val="tx1"/>
              </a:solidFill>
              <a:latin typeface="Arial" panose="020B0604020202020204" pitchFamily="34" charset="0"/>
              <a:cs typeface="Arial" panose="020B0604020202020204" pitchFamily="34" charset="0"/>
            </a:endParaRPr>
          </a:p>
        </p:txBody>
      </p:sp>
      <p:sp>
        <p:nvSpPr>
          <p:cNvPr id="2" name="ZoneTexte 1"/>
          <p:cNvSpPr txBox="1"/>
          <p:nvPr/>
        </p:nvSpPr>
        <p:spPr>
          <a:xfrm>
            <a:off x="3409108" y="1616631"/>
            <a:ext cx="6670964" cy="461665"/>
          </a:xfrm>
          <a:prstGeom prst="rect">
            <a:avLst/>
          </a:prstGeom>
          <a:noFill/>
          <a:ln>
            <a:solidFill>
              <a:srgbClr val="FF0000"/>
            </a:solidFill>
          </a:ln>
        </p:spPr>
        <p:txBody>
          <a:bodyPr wrap="square" rtlCol="0">
            <a:spAutoFit/>
          </a:bodyPr>
          <a:lstStyle/>
          <a:p>
            <a:pPr algn="ctr"/>
            <a:r>
              <a:rPr lang="fr-FR" sz="2400" b="1" dirty="0" smtClean="0"/>
              <a:t>SERVICE RENDU DEGRADEE</a:t>
            </a:r>
            <a:endParaRPr lang="fr-FR" sz="2400" b="1" dirty="0"/>
          </a:p>
        </p:txBody>
      </p:sp>
      <p:sp>
        <p:nvSpPr>
          <p:cNvPr id="3" name="ZoneTexte 2"/>
          <p:cNvSpPr txBox="1"/>
          <p:nvPr/>
        </p:nvSpPr>
        <p:spPr>
          <a:xfrm>
            <a:off x="1498579" y="2582558"/>
            <a:ext cx="7159336" cy="830997"/>
          </a:xfrm>
          <a:prstGeom prst="rect">
            <a:avLst/>
          </a:prstGeom>
          <a:noFill/>
          <a:ln>
            <a:solidFill>
              <a:srgbClr val="FF0000"/>
            </a:solidFill>
          </a:ln>
        </p:spPr>
        <p:txBody>
          <a:bodyPr wrap="square" rtlCol="0">
            <a:spAutoFit/>
          </a:bodyPr>
          <a:lstStyle/>
          <a:p>
            <a:pPr algn="ctr"/>
            <a:r>
              <a:rPr lang="fr-FR" sz="2400" b="1" dirty="0" smtClean="0"/>
              <a:t>ELOIGNEMENT DE LA POPULATION par la fermeture des sites</a:t>
            </a:r>
            <a:endParaRPr lang="fr-FR" sz="2400" b="1" dirty="0"/>
          </a:p>
        </p:txBody>
      </p:sp>
      <p:sp>
        <p:nvSpPr>
          <p:cNvPr id="4" name="ZoneTexte 3"/>
          <p:cNvSpPr txBox="1"/>
          <p:nvPr/>
        </p:nvSpPr>
        <p:spPr>
          <a:xfrm>
            <a:off x="3409108" y="3919480"/>
            <a:ext cx="7647709" cy="830997"/>
          </a:xfrm>
          <a:prstGeom prst="rect">
            <a:avLst/>
          </a:prstGeom>
          <a:noFill/>
          <a:ln>
            <a:solidFill>
              <a:srgbClr val="FF0000"/>
            </a:solidFill>
          </a:ln>
        </p:spPr>
        <p:txBody>
          <a:bodyPr wrap="square" rtlCol="0">
            <a:spAutoFit/>
          </a:bodyPr>
          <a:lstStyle/>
          <a:p>
            <a:pPr algn="ctr"/>
            <a:r>
              <a:rPr lang="fr-FR" sz="2400" b="1" dirty="0" smtClean="0"/>
              <a:t>DESHUMANISATION ET MARGINALISATION induite par le tout numérique</a:t>
            </a:r>
            <a:endParaRPr lang="fr-FR" sz="2400" b="1" dirty="0"/>
          </a:p>
        </p:txBody>
      </p:sp>
      <p:sp>
        <p:nvSpPr>
          <p:cNvPr id="5" name="ZoneTexte 4"/>
          <p:cNvSpPr txBox="1"/>
          <p:nvPr/>
        </p:nvSpPr>
        <p:spPr>
          <a:xfrm>
            <a:off x="1498579" y="5440416"/>
            <a:ext cx="7637319" cy="830997"/>
          </a:xfrm>
          <a:prstGeom prst="rect">
            <a:avLst/>
          </a:prstGeom>
          <a:noFill/>
          <a:ln>
            <a:solidFill>
              <a:srgbClr val="FF0000"/>
            </a:solidFill>
          </a:ln>
        </p:spPr>
        <p:txBody>
          <a:bodyPr wrap="square" rtlCol="0">
            <a:spAutoFit/>
          </a:bodyPr>
          <a:lstStyle/>
          <a:p>
            <a:pPr algn="ctr"/>
            <a:r>
              <a:rPr lang="fr-FR" sz="2400" b="1" dirty="0" smtClean="0"/>
              <a:t>MISSIONS DE PREVENTION ET DE SANTE PUBLIQUE DELAISSEES</a:t>
            </a:r>
            <a:endParaRPr lang="fr-FR" sz="2400" b="1" dirty="0"/>
          </a:p>
        </p:txBody>
      </p:sp>
      <p:sp>
        <p:nvSpPr>
          <p:cNvPr id="6" name="Flèche à angle droit 5"/>
          <p:cNvSpPr/>
          <p:nvPr/>
        </p:nvSpPr>
        <p:spPr>
          <a:xfrm rot="5400000">
            <a:off x="2115879" y="1381924"/>
            <a:ext cx="624403" cy="786993"/>
          </a:xfrm>
          <a:prstGeom prst="bentUpArrow">
            <a:avLst>
              <a:gd name="adj1" fmla="val 18220"/>
              <a:gd name="adj2" fmla="val 21862"/>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4"/>
          <a:stretch>
            <a:fillRect/>
          </a:stretch>
        </p:blipFill>
        <p:spPr>
          <a:xfrm>
            <a:off x="396783" y="2625751"/>
            <a:ext cx="810838" cy="652329"/>
          </a:xfrm>
          <a:prstGeom prst="rect">
            <a:avLst/>
          </a:prstGeom>
        </p:spPr>
      </p:pic>
      <p:pic>
        <p:nvPicPr>
          <p:cNvPr id="9" name="Image 8"/>
          <p:cNvPicPr>
            <a:picLocks noChangeAspect="1"/>
          </p:cNvPicPr>
          <p:nvPr/>
        </p:nvPicPr>
        <p:blipFill>
          <a:blip r:embed="rId4"/>
          <a:stretch>
            <a:fillRect/>
          </a:stretch>
        </p:blipFill>
        <p:spPr>
          <a:xfrm>
            <a:off x="2010739" y="3919480"/>
            <a:ext cx="810838" cy="652329"/>
          </a:xfrm>
          <a:prstGeom prst="rect">
            <a:avLst/>
          </a:prstGeom>
        </p:spPr>
      </p:pic>
      <p:pic>
        <p:nvPicPr>
          <p:cNvPr id="10" name="Image 9"/>
          <p:cNvPicPr>
            <a:picLocks noChangeAspect="1"/>
          </p:cNvPicPr>
          <p:nvPr/>
        </p:nvPicPr>
        <p:blipFill>
          <a:blip r:embed="rId4"/>
          <a:stretch>
            <a:fillRect/>
          </a:stretch>
        </p:blipFill>
        <p:spPr>
          <a:xfrm>
            <a:off x="396783" y="5529751"/>
            <a:ext cx="810838" cy="652329"/>
          </a:xfrm>
          <a:prstGeom prst="rect">
            <a:avLst/>
          </a:prstGeom>
        </p:spPr>
      </p:pic>
    </p:spTree>
    <p:extLst>
      <p:ext uri="{BB962C8B-B14F-4D97-AF65-F5344CB8AC3E}">
        <p14:creationId xmlns:p14="http://schemas.microsoft.com/office/powerpoint/2010/main" val="118868860"/>
      </p:ext>
    </p:extLst>
  </p:cSld>
  <p:clrMapOvr>
    <a:masterClrMapping/>
  </p:clrMapOvr>
  <mc:AlternateContent xmlns:mc="http://schemas.openxmlformats.org/markup-compatibility/2006" xmlns:p14="http://schemas.microsoft.com/office/powerpoint/2010/main">
    <mc:Choice Requires="p14">
      <p:transition spd="slow" p14:dur="2000" advTm="25877"/>
    </mc:Choice>
    <mc:Fallback xmlns="">
      <p:transition spd="slow" advTm="2587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463" y="5900928"/>
            <a:ext cx="1011246" cy="957072"/>
          </a:xfrm>
          <a:prstGeom prst="rect">
            <a:avLst/>
          </a:prstGeom>
        </p:spPr>
      </p:pic>
      <p:sp>
        <p:nvSpPr>
          <p:cNvPr id="2" name="ZoneTexte 1"/>
          <p:cNvSpPr txBox="1"/>
          <p:nvPr/>
        </p:nvSpPr>
        <p:spPr>
          <a:xfrm>
            <a:off x="2235249" y="2546432"/>
            <a:ext cx="6670964" cy="461665"/>
          </a:xfrm>
          <a:prstGeom prst="rect">
            <a:avLst/>
          </a:prstGeom>
          <a:noFill/>
          <a:ln>
            <a:noFill/>
          </a:ln>
        </p:spPr>
        <p:txBody>
          <a:bodyPr wrap="square" rtlCol="0">
            <a:spAutoFit/>
          </a:bodyPr>
          <a:lstStyle/>
          <a:p>
            <a:pPr marL="342900" indent="-342900" algn="ctr">
              <a:buFont typeface="Arial" panose="020B0604020202020204" pitchFamily="34" charset="0"/>
              <a:buChar char="•"/>
            </a:pPr>
            <a:r>
              <a:rPr lang="fr-FR" sz="2400" b="1" dirty="0" smtClean="0"/>
              <a:t>BAISSE DES ALLOCATIONS POUR LE LOGEMENT</a:t>
            </a:r>
            <a:endParaRPr lang="fr-FR" sz="2400" b="1" dirty="0"/>
          </a:p>
        </p:txBody>
      </p:sp>
      <p:sp>
        <p:nvSpPr>
          <p:cNvPr id="3" name="ZoneTexte 2"/>
          <p:cNvSpPr txBox="1"/>
          <p:nvPr/>
        </p:nvSpPr>
        <p:spPr>
          <a:xfrm>
            <a:off x="2235249" y="3206323"/>
            <a:ext cx="7914551" cy="830997"/>
          </a:xfrm>
          <a:prstGeom prst="rect">
            <a:avLst/>
          </a:prstGeom>
          <a:noFill/>
          <a:ln>
            <a:noFill/>
          </a:ln>
        </p:spPr>
        <p:txBody>
          <a:bodyPr wrap="square" rtlCol="0">
            <a:spAutoFit/>
          </a:bodyPr>
          <a:lstStyle/>
          <a:p>
            <a:pPr marL="342900" indent="-342900" algn="just">
              <a:buFont typeface="Arial" panose="020B0604020202020204" pitchFamily="34" charset="0"/>
              <a:buChar char="•"/>
            </a:pPr>
            <a:r>
              <a:rPr lang="fr-FR" sz="2400" b="1" dirty="0" smtClean="0"/>
              <a:t>FERMETURE DE LITS, D’HOPITAUX – </a:t>
            </a:r>
          </a:p>
          <a:p>
            <a:pPr lvl="1" algn="just"/>
            <a:r>
              <a:rPr lang="fr-FR" sz="2400" b="1" dirty="0" smtClean="0"/>
              <a:t>AUGMENTATION DU FORFAIT JOURNALIER</a:t>
            </a:r>
            <a:endParaRPr lang="fr-FR" sz="2400" b="1" dirty="0"/>
          </a:p>
        </p:txBody>
      </p:sp>
      <p:sp>
        <p:nvSpPr>
          <p:cNvPr id="4" name="ZoneTexte 3"/>
          <p:cNvSpPr txBox="1"/>
          <p:nvPr/>
        </p:nvSpPr>
        <p:spPr>
          <a:xfrm>
            <a:off x="2235249" y="5109144"/>
            <a:ext cx="7647709" cy="461665"/>
          </a:xfrm>
          <a:prstGeom prst="rect">
            <a:avLst/>
          </a:prstGeom>
          <a:noFill/>
          <a:ln>
            <a:noFill/>
          </a:ln>
        </p:spPr>
        <p:txBody>
          <a:bodyPr wrap="square" rtlCol="0">
            <a:spAutoFit/>
          </a:bodyPr>
          <a:lstStyle/>
          <a:p>
            <a:pPr marL="342900" indent="-342900" algn="just">
              <a:buFont typeface="Arial" panose="020B0604020202020204" pitchFamily="34" charset="0"/>
              <a:buChar char="•"/>
            </a:pPr>
            <a:r>
              <a:rPr lang="fr-FR" sz="2400" b="1" dirty="0" smtClean="0"/>
              <a:t>PAUPERISATION DES PENSIONS</a:t>
            </a:r>
            <a:endParaRPr lang="fr-FR" sz="2400" b="1" dirty="0"/>
          </a:p>
        </p:txBody>
      </p:sp>
      <p:sp>
        <p:nvSpPr>
          <p:cNvPr id="5" name="ZoneTexte 4"/>
          <p:cNvSpPr txBox="1"/>
          <p:nvPr/>
        </p:nvSpPr>
        <p:spPr>
          <a:xfrm>
            <a:off x="2235249" y="5917799"/>
            <a:ext cx="6338276" cy="461665"/>
          </a:xfrm>
          <a:prstGeom prst="rect">
            <a:avLst/>
          </a:prstGeom>
          <a:noFill/>
          <a:ln>
            <a:noFill/>
          </a:ln>
        </p:spPr>
        <p:txBody>
          <a:bodyPr wrap="square" rtlCol="0">
            <a:spAutoFit/>
          </a:bodyPr>
          <a:lstStyle/>
          <a:p>
            <a:pPr marL="342900" indent="-342900" algn="just">
              <a:buFont typeface="Arial" panose="020B0604020202020204" pitchFamily="34" charset="0"/>
              <a:buChar char="•"/>
            </a:pPr>
            <a:r>
              <a:rPr lang="fr-FR" sz="2400" b="1" dirty="0" smtClean="0"/>
              <a:t>AUGMENTATION DE LA CSG</a:t>
            </a:r>
            <a:endParaRPr lang="fr-FR" sz="2400" b="1" dirty="0"/>
          </a:p>
        </p:txBody>
      </p:sp>
      <p:pic>
        <p:nvPicPr>
          <p:cNvPr id="13" name="Image 12"/>
          <p:cNvPicPr>
            <a:picLocks noChangeAspect="1"/>
          </p:cNvPicPr>
          <p:nvPr/>
        </p:nvPicPr>
        <p:blipFill>
          <a:blip r:embed="rId4"/>
          <a:stretch>
            <a:fillRect/>
          </a:stretch>
        </p:blipFill>
        <p:spPr>
          <a:xfrm>
            <a:off x="1162593" y="1775804"/>
            <a:ext cx="10290940" cy="646232"/>
          </a:xfrm>
          <a:prstGeom prst="rect">
            <a:avLst/>
          </a:prstGeom>
        </p:spPr>
      </p:pic>
      <p:pic>
        <p:nvPicPr>
          <p:cNvPr id="14" name="Image 13"/>
          <p:cNvPicPr>
            <a:picLocks noChangeAspect="1"/>
          </p:cNvPicPr>
          <p:nvPr/>
        </p:nvPicPr>
        <p:blipFill>
          <a:blip r:embed="rId5"/>
          <a:stretch>
            <a:fillRect/>
          </a:stretch>
        </p:blipFill>
        <p:spPr>
          <a:xfrm>
            <a:off x="5104347" y="952773"/>
            <a:ext cx="932769" cy="823031"/>
          </a:xfrm>
          <a:prstGeom prst="rect">
            <a:avLst/>
          </a:prstGeom>
        </p:spPr>
      </p:pic>
      <p:sp>
        <p:nvSpPr>
          <p:cNvPr id="16" name="Sous-titre 7"/>
          <p:cNvSpPr>
            <a:spLocks noGrp="1"/>
          </p:cNvSpPr>
          <p:nvPr>
            <p:ph type="subTitle" idx="1"/>
          </p:nvPr>
        </p:nvSpPr>
        <p:spPr>
          <a:xfrm>
            <a:off x="77931" y="134280"/>
            <a:ext cx="11918371" cy="682257"/>
          </a:xfrm>
        </p:spPr>
        <p:txBody>
          <a:bodyPr>
            <a:noAutofit/>
          </a:bodyPr>
          <a:lstStyle/>
          <a:p>
            <a:r>
              <a:rPr lang="fr-FR" sz="2800" b="1" dirty="0" smtClean="0">
                <a:solidFill>
                  <a:srgbClr val="FF0000"/>
                </a:solidFill>
                <a:latin typeface="Arial" panose="020B0604020202020204" pitchFamily="34" charset="0"/>
                <a:cs typeface="Arial" panose="020B0604020202020204" pitchFamily="34" charset="0"/>
              </a:rPr>
              <a:t>Restriction des moyens alloues a la </a:t>
            </a:r>
            <a:r>
              <a:rPr lang="fr-FR" sz="2800" b="1" dirty="0" err="1" smtClean="0">
                <a:solidFill>
                  <a:srgbClr val="FF0000"/>
                </a:solidFill>
                <a:latin typeface="Arial" panose="020B0604020202020204" pitchFamily="34" charset="0"/>
                <a:cs typeface="Arial" panose="020B0604020202020204" pitchFamily="34" charset="0"/>
              </a:rPr>
              <a:t>securite</a:t>
            </a:r>
            <a:r>
              <a:rPr lang="fr-FR" sz="2800" b="1" dirty="0" smtClean="0">
                <a:solidFill>
                  <a:srgbClr val="FF0000"/>
                </a:solidFill>
                <a:latin typeface="Arial" panose="020B0604020202020204" pitchFamily="34" charset="0"/>
                <a:cs typeface="Arial" panose="020B0604020202020204" pitchFamily="34" charset="0"/>
              </a:rPr>
              <a:t> sociale</a:t>
            </a:r>
          </a:p>
        </p:txBody>
      </p:sp>
      <p:sp>
        <p:nvSpPr>
          <p:cNvPr id="17" name="ZoneTexte 16"/>
          <p:cNvSpPr txBox="1"/>
          <p:nvPr/>
        </p:nvSpPr>
        <p:spPr>
          <a:xfrm>
            <a:off x="2235249" y="4300489"/>
            <a:ext cx="10006870" cy="461665"/>
          </a:xfrm>
          <a:prstGeom prst="rect">
            <a:avLst/>
          </a:prstGeom>
          <a:noFill/>
        </p:spPr>
        <p:txBody>
          <a:bodyPr wrap="square" rtlCol="0">
            <a:spAutoFit/>
          </a:bodyPr>
          <a:lstStyle/>
          <a:p>
            <a:pPr marL="342900" indent="-342900">
              <a:buFont typeface="Arial" panose="020B0604020202020204" pitchFamily="34" charset="0"/>
              <a:buChar char="•"/>
            </a:pPr>
            <a:r>
              <a:rPr lang="fr-FR" sz="2400" b="1" dirty="0">
                <a:solidFill>
                  <a:prstClr val="black"/>
                </a:solidFill>
              </a:rPr>
              <a:t>DEREMBOURSEMENT DES MEDICAMENTS – FRANCHISES MEDICALES</a:t>
            </a:r>
            <a:endParaRPr lang="fr-FR" dirty="0"/>
          </a:p>
        </p:txBody>
      </p:sp>
      <p:sp>
        <p:nvSpPr>
          <p:cNvPr id="18" name="ZoneTexte 17"/>
          <p:cNvSpPr txBox="1"/>
          <p:nvPr/>
        </p:nvSpPr>
        <p:spPr>
          <a:xfrm>
            <a:off x="7707086" y="6230439"/>
            <a:ext cx="3069771" cy="523220"/>
          </a:xfrm>
          <a:prstGeom prst="rect">
            <a:avLst/>
          </a:prstGeom>
          <a:noFill/>
        </p:spPr>
        <p:txBody>
          <a:bodyPr wrap="square" rtlCol="0">
            <a:spAutoFit/>
          </a:bodyPr>
          <a:lstStyle/>
          <a:p>
            <a:r>
              <a:rPr lang="fr-FR" sz="2800" b="1" dirty="0" smtClean="0">
                <a:latin typeface="Arial Black" panose="020B0A04020102020204" pitchFamily="34" charset="0"/>
              </a:rPr>
              <a:t>Et + encore …</a:t>
            </a:r>
            <a:endParaRPr lang="fr-FR" sz="2800" b="1" dirty="0">
              <a:latin typeface="Arial Black" panose="020B0A04020102020204" pitchFamily="34" charset="0"/>
            </a:endParaRPr>
          </a:p>
        </p:txBody>
      </p:sp>
      <p:pic>
        <p:nvPicPr>
          <p:cNvPr id="7" name="Image 6"/>
          <p:cNvPicPr>
            <a:picLocks noChangeAspect="1"/>
          </p:cNvPicPr>
          <p:nvPr/>
        </p:nvPicPr>
        <p:blipFill>
          <a:blip r:embed="rId6"/>
          <a:stretch>
            <a:fillRect/>
          </a:stretch>
        </p:blipFill>
        <p:spPr>
          <a:xfrm>
            <a:off x="276392" y="3282369"/>
            <a:ext cx="1481456" cy="2036240"/>
          </a:xfrm>
          <a:prstGeom prst="rect">
            <a:avLst/>
          </a:prstGeom>
        </p:spPr>
      </p:pic>
    </p:spTree>
    <p:extLst>
      <p:ext uri="{BB962C8B-B14F-4D97-AF65-F5344CB8AC3E}">
        <p14:creationId xmlns:p14="http://schemas.microsoft.com/office/powerpoint/2010/main" val="4143130789"/>
      </p:ext>
    </p:extLst>
  </p:cSld>
  <p:clrMapOvr>
    <a:masterClrMapping/>
  </p:clrMapOvr>
  <mc:AlternateContent xmlns:mc="http://schemas.openxmlformats.org/markup-compatibility/2006" xmlns:p14="http://schemas.microsoft.com/office/powerpoint/2010/main">
    <mc:Choice Requires="p14">
      <p:transition spd="slow" p14:dur="2000" advTm="25958"/>
    </mc:Choice>
    <mc:Fallback xmlns="">
      <p:transition spd="slow" advTm="25958"/>
    </mc:Fallback>
  </mc:AlternateContent>
  <p:timing>
    <p:tnLst>
      <p:par>
        <p:cTn id="1" dur="indefinite" restart="never" nodeType="tmRoot"/>
      </p:par>
    </p:tnLst>
  </p:timing>
</p:sld>
</file>

<file path=ppt/theme/theme1.xml><?xml version="1.0" encoding="utf-8"?>
<a:theme xmlns:a="http://schemas.openxmlformats.org/drawingml/2006/main" name="Ronds dans l’eau">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TM04033925[[fn=Ronds dans l’eau]]</Template>
  <TotalTime>468</TotalTime>
  <Words>804</Words>
  <Application>Microsoft Office PowerPoint</Application>
  <PresentationFormat>Grand écran</PresentationFormat>
  <Paragraphs>118</Paragraphs>
  <Slides>17</Slides>
  <Notes>17</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17</vt:i4>
      </vt:variant>
    </vt:vector>
  </HeadingPairs>
  <TitlesOfParts>
    <vt:vector size="27" baseType="lpstr">
      <vt:lpstr>Algerian</vt:lpstr>
      <vt:lpstr>Arial</vt:lpstr>
      <vt:lpstr>Arial Black</vt:lpstr>
      <vt:lpstr>Arial Narrow</vt:lpstr>
      <vt:lpstr>Arial Rounded MT Bold</vt:lpstr>
      <vt:lpstr>Calibri</vt:lpstr>
      <vt:lpstr>Mongolian Baiti</vt:lpstr>
      <vt:lpstr>Tw Cen MT</vt:lpstr>
      <vt:lpstr>Wingdings</vt:lpstr>
      <vt:lpstr>Ronds dans l’eau</vt:lpstr>
      <vt:lpstr>POUR LE PROGRES SOCIAL</vt:lpstr>
      <vt:lpstr>RAPPEL …</vt:lpstr>
      <vt:lpstr>RAPPEL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POUR LE PROGRES SOCIAL</dc:title>
  <dc:creator>MURIELLE PEREYRON</dc:creator>
  <cp:lastModifiedBy>MURIELLE PEREYRON</cp:lastModifiedBy>
  <cp:revision>52</cp:revision>
  <dcterms:created xsi:type="dcterms:W3CDTF">2018-05-02T10:16:29Z</dcterms:created>
  <dcterms:modified xsi:type="dcterms:W3CDTF">2018-07-03T12:44:52Z</dcterms:modified>
</cp:coreProperties>
</file>